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77" r:id="rId11"/>
    <p:sldId id="278" r:id="rId12"/>
    <p:sldId id="267" r:id="rId13"/>
    <p:sldId id="279" r:id="rId14"/>
    <p:sldId id="280" r:id="rId15"/>
    <p:sldId id="281" r:id="rId16"/>
    <p:sldId id="282" r:id="rId17"/>
    <p:sldId id="283" r:id="rId18"/>
    <p:sldId id="284" r:id="rId19"/>
    <p:sldId id="285" r:id="rId20"/>
    <p:sldId id="286" r:id="rId21"/>
    <p:sldId id="276" r:id="rId22"/>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lvl1pPr>
    <a:lvl2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lvl2pPr>
    <a:lvl3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lvl3pPr>
    <a:lvl4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lvl4pPr>
    <a:lvl5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lvl5pPr>
    <a:lvl6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lvl6pPr>
    <a:lvl7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lvl7pPr>
    <a:lvl8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lvl8pPr>
    <a:lvl9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33"/>
    <p:restoredTop sz="94656"/>
  </p:normalViewPr>
  <p:slideViewPr>
    <p:cSldViewPr snapToGrid="0">
      <p:cViewPr varScale="1">
        <p:scale>
          <a:sx n="109" d="100"/>
          <a:sy n="109" d="100"/>
        </p:scale>
        <p:origin x="236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18" name="Title Text"/>
          <p:cNvSpPr txBox="1">
            <a:spLocks noGrp="1"/>
          </p:cNvSpPr>
          <p:nvPr>
            <p:ph type="title"/>
          </p:nvPr>
        </p:nvSpPr>
        <p:spPr>
          <a:xfrm>
            <a:off x="457200" y="1143770"/>
            <a:ext cx="8229600" cy="1143004"/>
          </a:xfrm>
          <a:prstGeom prst="rect">
            <a:avLst/>
          </a:prstGeom>
        </p:spPr>
        <p:txBody>
          <a:bodyPr/>
          <a:lstStyle>
            <a:lvl1pPr algn="ctr"/>
          </a:lstStyle>
          <a:p>
            <a:r>
              <a:t>Title Text</a:t>
            </a:r>
          </a:p>
        </p:txBody>
      </p:sp>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6" name="Title Text"/>
          <p:cNvSpPr txBox="1">
            <a:spLocks noGrp="1"/>
          </p:cNvSpPr>
          <p:nvPr>
            <p:ph type="title"/>
          </p:nvPr>
        </p:nvSpPr>
        <p:spPr>
          <a:prstGeom prst="rect">
            <a:avLst/>
          </a:prstGeom>
        </p:spPr>
        <p:txBody>
          <a:bodyPr/>
          <a:lstStyle/>
          <a:p>
            <a:r>
              <a:t>Title Text</a:t>
            </a:r>
          </a:p>
        </p:txBody>
      </p:sp>
      <p:sp>
        <p:nvSpPr>
          <p:cNvPr id="2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5" name="Body Level One…"/>
          <p:cNvSpPr txBox="1">
            <a:spLocks noGrp="1"/>
          </p:cNvSpPr>
          <p:nvPr>
            <p:ph type="body" sz="quarter" idx="1"/>
          </p:nvPr>
        </p:nvSpPr>
        <p:spPr>
          <a:xfrm>
            <a:off x="722312" y="2906713"/>
            <a:ext cx="7772401" cy="1500193"/>
          </a:xfrm>
          <a:prstGeom prst="rect">
            <a:avLst/>
          </a:prstGeom>
        </p:spPr>
        <p:txBody>
          <a:bodyPr anchor="b"/>
          <a:lstStyle>
            <a:lvl1pPr marL="0" indent="0">
              <a:spcBef>
                <a:spcPts val="400"/>
              </a:spcBef>
              <a:buSzTx/>
              <a:buFontTx/>
              <a:buNone/>
              <a:defRPr sz="2000">
                <a:solidFill>
                  <a:srgbClr val="888888"/>
                </a:solidFill>
              </a:defRPr>
            </a:lvl1pPr>
            <a:lvl2pPr marL="0" indent="0">
              <a:spcBef>
                <a:spcPts val="400"/>
              </a:spcBef>
              <a:buSzTx/>
              <a:buFontTx/>
              <a:buNone/>
              <a:defRPr sz="2000">
                <a:solidFill>
                  <a:srgbClr val="888888"/>
                </a:solidFill>
              </a:defRPr>
            </a:lvl2pPr>
            <a:lvl3pPr marL="0" indent="0">
              <a:spcBef>
                <a:spcPts val="400"/>
              </a:spcBef>
              <a:buSzTx/>
              <a:buFontTx/>
              <a:buNone/>
              <a:defRPr sz="2000">
                <a:solidFill>
                  <a:srgbClr val="888888"/>
                </a:solidFill>
              </a:defRPr>
            </a:lvl3pPr>
            <a:lvl4pPr marL="0" indent="0">
              <a:spcBef>
                <a:spcPts val="400"/>
              </a:spcBef>
              <a:buSzTx/>
              <a:buFontTx/>
              <a:buNone/>
              <a:defRPr sz="2000">
                <a:solidFill>
                  <a:srgbClr val="888888"/>
                </a:solidFill>
              </a:defRPr>
            </a:lvl4pPr>
            <a:lvl5pPr marL="0" indent="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6" name="Title Text"/>
          <p:cNvSpPr txBox="1"/>
          <p:nvPr/>
        </p:nvSpPr>
        <p:spPr>
          <a:xfrm>
            <a:off x="3866360" y="709201"/>
            <a:ext cx="4820285"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lgn="r">
              <a:defRPr sz="4400">
                <a:solidFill>
                  <a:srgbClr val="FFFFFF"/>
                </a:solidFill>
                <a:latin typeface="+mn-lt"/>
                <a:ea typeface="+mn-ea"/>
                <a:cs typeface="+mn-cs"/>
                <a:sym typeface="Calibri"/>
              </a:defRPr>
            </a:lvl1pPr>
          </a:lstStyle>
          <a:p>
            <a:r>
              <a:t>Title Text</a:t>
            </a:r>
          </a:p>
        </p:txBody>
      </p:sp>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 name="Body Level One…"/>
          <p:cNvSpPr txBox="1">
            <a:spLocks noGrp="1"/>
          </p:cNvSpPr>
          <p:nvPr>
            <p:ph type="body" sz="half" idx="1"/>
          </p:nvPr>
        </p:nvSpPr>
        <p:spPr>
          <a:xfrm>
            <a:off x="457200" y="1871802"/>
            <a:ext cx="4038600" cy="4525968"/>
          </a:xfrm>
          <a:prstGeom prst="rect">
            <a:avLst/>
          </a:prstGeom>
        </p:spPr>
        <p:txBody>
          <a:bodyPr/>
          <a:lstStyle>
            <a:lvl1pPr>
              <a:spcBef>
                <a:spcPts val="600"/>
              </a:spcBef>
              <a:defRPr sz="2800"/>
            </a:lvl1pPr>
            <a:lvl2pPr marL="790575" indent="-333375">
              <a:spcBef>
                <a:spcPts val="600"/>
              </a:spcBef>
              <a:defRPr sz="2800"/>
            </a:lvl2pPr>
            <a:lvl3pPr marL="1234438" indent="-320038">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5" name="Title Text"/>
          <p:cNvSpPr txBox="1"/>
          <p:nvPr/>
        </p:nvSpPr>
        <p:spPr>
          <a:xfrm>
            <a:off x="3866360" y="709201"/>
            <a:ext cx="4820285"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lgn="r">
              <a:defRPr sz="4400">
                <a:solidFill>
                  <a:srgbClr val="FFFFFF"/>
                </a:solidFill>
                <a:latin typeface="+mn-lt"/>
                <a:ea typeface="+mn-ea"/>
                <a:cs typeface="+mn-cs"/>
                <a:sym typeface="Calibri"/>
              </a:defRPr>
            </a:lvl1pPr>
          </a:lstStyle>
          <a:p>
            <a:r>
              <a:t>Title Text</a:t>
            </a:r>
          </a:p>
        </p:txBody>
      </p:sp>
      <p:sp>
        <p:nvSpPr>
          <p:cNvPr id="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3" name="Body Level One…"/>
          <p:cNvSpPr txBox="1">
            <a:spLocks noGrp="1"/>
          </p:cNvSpPr>
          <p:nvPr>
            <p:ph type="body" sz="quarter" idx="1"/>
          </p:nvPr>
        </p:nvSpPr>
        <p:spPr>
          <a:xfrm>
            <a:off x="457200" y="1900507"/>
            <a:ext cx="4041775" cy="3056990"/>
          </a:xfrm>
          <a:prstGeom prst="rect">
            <a:avLst/>
          </a:prstGeom>
        </p:spPr>
        <p:txBody>
          <a:bodyPr anchor="b"/>
          <a:lstStyle>
            <a:lvl1pPr marL="0" indent="0">
              <a:spcBef>
                <a:spcPts val="500"/>
              </a:spcBef>
              <a:buSzTx/>
              <a:buFontTx/>
              <a:buNone/>
              <a:defRPr sz="2400"/>
            </a:lvl1pPr>
            <a:lvl2pPr marL="0" indent="0">
              <a:spcBef>
                <a:spcPts val="500"/>
              </a:spcBef>
              <a:buSzTx/>
              <a:buFontTx/>
              <a:buNone/>
              <a:defRPr sz="2400"/>
            </a:lvl2pPr>
            <a:lvl3pPr marL="0" indent="0">
              <a:spcBef>
                <a:spcPts val="500"/>
              </a:spcBef>
              <a:buSzTx/>
              <a:buFontTx/>
              <a:buNone/>
              <a:defRPr sz="2400"/>
            </a:lvl3pPr>
            <a:lvl4pPr marL="0" indent="0">
              <a:spcBef>
                <a:spcPts val="500"/>
              </a:spcBef>
              <a:buSzTx/>
              <a:buFontTx/>
              <a:buNone/>
              <a:defRPr sz="2400"/>
            </a:lvl4pPr>
            <a:lvl5pPr marL="0" indent="0">
              <a:spcBef>
                <a:spcPts val="5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4" name="Text Placeholder 4"/>
          <p:cNvSpPr>
            <a:spLocks noGrp="1"/>
          </p:cNvSpPr>
          <p:nvPr>
            <p:ph type="body" sz="quarter" idx="21"/>
          </p:nvPr>
        </p:nvSpPr>
        <p:spPr>
          <a:xfrm>
            <a:off x="4645025" y="1900507"/>
            <a:ext cx="4041775" cy="3056990"/>
          </a:xfrm>
          <a:prstGeom prst="rect">
            <a:avLst/>
          </a:prstGeom>
        </p:spPr>
        <p:txBody>
          <a:bodyPr anchor="b"/>
          <a:lstStyle/>
          <a:p>
            <a:endParaRPr/>
          </a:p>
        </p:txBody>
      </p:sp>
      <p:sp>
        <p:nvSpPr>
          <p:cNvPr id="55" name="Title Text"/>
          <p:cNvSpPr txBox="1"/>
          <p:nvPr/>
        </p:nvSpPr>
        <p:spPr>
          <a:xfrm>
            <a:off x="3866360" y="709201"/>
            <a:ext cx="4820285"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lgn="r">
              <a:defRPr sz="4400">
                <a:solidFill>
                  <a:srgbClr val="FFFFFF"/>
                </a:solidFill>
                <a:latin typeface="+mn-lt"/>
                <a:ea typeface="+mn-ea"/>
                <a:cs typeface="+mn-cs"/>
                <a:sym typeface="Calibri"/>
              </a:defRPr>
            </a:lvl1pPr>
          </a:lstStyle>
          <a:p>
            <a:r>
              <a:t>Title Text</a:t>
            </a:r>
          </a:p>
        </p:txBody>
      </p:sp>
      <p:sp>
        <p:nvSpPr>
          <p:cNvPr id="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3" name="Title Text"/>
          <p:cNvSpPr txBox="1"/>
          <p:nvPr/>
        </p:nvSpPr>
        <p:spPr>
          <a:xfrm>
            <a:off x="3866360" y="709201"/>
            <a:ext cx="4820285"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defRPr sz="4400">
                <a:solidFill>
                  <a:srgbClr val="FFFFFF"/>
                </a:solidFill>
                <a:latin typeface="+mn-lt"/>
                <a:ea typeface="+mn-ea"/>
                <a:cs typeface="+mn-cs"/>
                <a:sym typeface="Calibri"/>
              </a:defRPr>
            </a:lvl1pPr>
          </a:lstStyle>
          <a:p>
            <a:r>
              <a:t>Title Text</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8" name="Body Level One…"/>
          <p:cNvSpPr txBox="1">
            <a:spLocks noGrp="1"/>
          </p:cNvSpPr>
          <p:nvPr>
            <p:ph type="body" idx="1"/>
          </p:nvPr>
        </p:nvSpPr>
        <p:spPr>
          <a:xfrm>
            <a:off x="3575050" y="1617487"/>
            <a:ext cx="5111750" cy="585311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9" name="Text Placeholder 3"/>
          <p:cNvSpPr>
            <a:spLocks noGrp="1"/>
          </p:cNvSpPr>
          <p:nvPr>
            <p:ph type="body" sz="half" idx="21"/>
          </p:nvPr>
        </p:nvSpPr>
        <p:spPr>
          <a:xfrm>
            <a:off x="457198" y="2453612"/>
            <a:ext cx="3008317" cy="4691070"/>
          </a:xfrm>
          <a:prstGeom prst="rect">
            <a:avLst/>
          </a:prstGeom>
        </p:spPr>
        <p:txBody>
          <a:bodyPr/>
          <a:lstStyle/>
          <a:p>
            <a:endParaRPr/>
          </a:p>
        </p:txBody>
      </p:sp>
      <p:sp>
        <p:nvSpPr>
          <p:cNvPr id="80" name="Title Text"/>
          <p:cNvSpPr txBox="1"/>
          <p:nvPr/>
        </p:nvSpPr>
        <p:spPr>
          <a:xfrm>
            <a:off x="3866360" y="709201"/>
            <a:ext cx="4820285"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lgn="r">
              <a:defRPr sz="4400">
                <a:solidFill>
                  <a:srgbClr val="FFFFFF"/>
                </a:solidFill>
                <a:latin typeface="+mn-lt"/>
                <a:ea typeface="+mn-ea"/>
                <a:cs typeface="+mn-cs"/>
                <a:sym typeface="Calibri"/>
              </a:defRPr>
            </a:lvl1pPr>
          </a:lstStyle>
          <a:p>
            <a:r>
              <a:t>Title Text</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8" name="Title Text"/>
          <p:cNvSpPr txBox="1">
            <a:spLocks noGrp="1"/>
          </p:cNvSpPr>
          <p:nvPr>
            <p:ph type="title"/>
          </p:nvPr>
        </p:nvSpPr>
        <p:spPr>
          <a:xfrm>
            <a:off x="6242579" y="2084559"/>
            <a:ext cx="2444715" cy="566741"/>
          </a:xfrm>
          <a:prstGeom prst="rect">
            <a:avLst/>
          </a:prstGeom>
        </p:spPr>
        <p:txBody>
          <a:bodyPr anchor="b"/>
          <a:lstStyle>
            <a:lvl1pPr algn="l">
              <a:defRPr sz="1900"/>
            </a:lvl1pPr>
          </a:lstStyle>
          <a:p>
            <a:r>
              <a:t>Title Text</a:t>
            </a:r>
          </a:p>
        </p:txBody>
      </p:sp>
      <p:sp>
        <p:nvSpPr>
          <p:cNvPr id="89" name="Picture Placeholder 2"/>
          <p:cNvSpPr>
            <a:spLocks noGrp="1"/>
          </p:cNvSpPr>
          <p:nvPr>
            <p:ph type="pic" sz="half" idx="21"/>
          </p:nvPr>
        </p:nvSpPr>
        <p:spPr>
          <a:xfrm>
            <a:off x="496485" y="1711104"/>
            <a:ext cx="5486402" cy="4114804"/>
          </a:xfrm>
          <a:prstGeom prst="rect">
            <a:avLst/>
          </a:prstGeom>
        </p:spPr>
        <p:txBody>
          <a:bodyPr lIns="91439" tIns="45719" rIns="91439" bIns="45719">
            <a:noAutofit/>
          </a:bodyPr>
          <a:lstStyle/>
          <a:p>
            <a:endParaRPr/>
          </a:p>
        </p:txBody>
      </p:sp>
      <p:sp>
        <p:nvSpPr>
          <p:cNvPr id="90" name="Body Level One…"/>
          <p:cNvSpPr txBox="1">
            <a:spLocks noGrp="1"/>
          </p:cNvSpPr>
          <p:nvPr>
            <p:ph type="body" sz="quarter" idx="1"/>
          </p:nvPr>
        </p:nvSpPr>
        <p:spPr>
          <a:xfrm>
            <a:off x="6242579" y="2624463"/>
            <a:ext cx="2444715" cy="872443"/>
          </a:xfrm>
          <a:prstGeom prst="rect">
            <a:avLst/>
          </a:prstGeom>
        </p:spPr>
        <p:txBody>
          <a:bodyPr/>
          <a:lstStyle>
            <a:lvl1pPr marL="0" indent="0">
              <a:spcBef>
                <a:spcPts val="300"/>
              </a:spcBef>
              <a:buSzTx/>
              <a:buFontTx/>
              <a:buNone/>
              <a:defRPr sz="1300"/>
            </a:lvl1pPr>
            <a:lvl2pPr marL="0" indent="0">
              <a:spcBef>
                <a:spcPts val="300"/>
              </a:spcBef>
              <a:buSzTx/>
              <a:buFontTx/>
              <a:buNone/>
              <a:defRPr sz="1300"/>
            </a:lvl2pPr>
            <a:lvl3pPr marL="0" indent="0">
              <a:spcBef>
                <a:spcPts val="300"/>
              </a:spcBef>
              <a:buSzTx/>
              <a:buFontTx/>
              <a:buNone/>
              <a:defRPr sz="1300"/>
            </a:lvl3pPr>
            <a:lvl4pPr marL="0" indent="0">
              <a:spcBef>
                <a:spcPts val="300"/>
              </a:spcBef>
              <a:buSzTx/>
              <a:buFontTx/>
              <a:buNone/>
              <a:defRPr sz="1300"/>
            </a:lvl4pPr>
            <a:lvl5pPr marL="0" indent="0">
              <a:spcBef>
                <a:spcPts val="300"/>
              </a:spcBef>
              <a:buSzTx/>
              <a:buFontTx/>
              <a:buNone/>
              <a:defRPr sz="1300"/>
            </a:lvl5p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8" name="Title Text"/>
          <p:cNvSpPr txBox="1">
            <a:spLocks noGrp="1"/>
          </p:cNvSpPr>
          <p:nvPr>
            <p:ph type="title"/>
          </p:nvPr>
        </p:nvSpPr>
        <p:spPr>
          <a:xfrm>
            <a:off x="685800" y="2130425"/>
            <a:ext cx="7772400" cy="1470025"/>
          </a:xfrm>
          <a:prstGeom prst="rect">
            <a:avLst/>
          </a:prstGeom>
        </p:spPr>
        <p:txBody>
          <a:bodyPr/>
          <a:lstStyle>
            <a:lvl1pPr algn="ctr"/>
          </a:lstStyle>
          <a:p>
            <a:r>
              <a:t>Title Text</a:t>
            </a:r>
          </a:p>
        </p:txBody>
      </p:sp>
      <p:sp>
        <p:nvSpPr>
          <p:cNvPr id="99"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0" algn="ctr">
              <a:buSzTx/>
              <a:buFontTx/>
              <a:buNone/>
              <a:defRPr>
                <a:solidFill>
                  <a:srgbClr val="888888"/>
                </a:solidFill>
              </a:defRPr>
            </a:lvl2pPr>
            <a:lvl3pPr marL="0" indent="0" algn="ctr">
              <a:buSzTx/>
              <a:buFontTx/>
              <a:buNone/>
              <a:defRPr>
                <a:solidFill>
                  <a:srgbClr val="888888"/>
                </a:solidFill>
              </a:defRPr>
            </a:lvl3pPr>
            <a:lvl4pPr marL="0" indent="0" algn="ctr">
              <a:buSzTx/>
              <a:buFontTx/>
              <a:buNone/>
              <a:defRPr>
                <a:solidFill>
                  <a:srgbClr val="888888"/>
                </a:solidFill>
              </a:defRPr>
            </a:lvl4pPr>
            <a:lvl5pPr marL="0" indent="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07" name="Body Level One…"/>
          <p:cNvSpPr txBox="1">
            <a:spLocks noGrp="1"/>
          </p:cNvSpPr>
          <p:nvPr>
            <p:ph type="body" idx="1"/>
          </p:nvPr>
        </p:nvSpPr>
        <p:spPr>
          <a:xfrm>
            <a:off x="457200" y="2438400"/>
            <a:ext cx="8229600" cy="368776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8" name="Title Text"/>
          <p:cNvSpPr txBox="1"/>
          <p:nvPr/>
        </p:nvSpPr>
        <p:spPr>
          <a:xfrm>
            <a:off x="3866360" y="709201"/>
            <a:ext cx="4820285"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lgn="r">
              <a:defRPr sz="4400">
                <a:solidFill>
                  <a:srgbClr val="FFFFFF"/>
                </a:solidFill>
                <a:latin typeface="+mn-lt"/>
                <a:ea typeface="+mn-ea"/>
                <a:cs typeface="+mn-cs"/>
                <a:sym typeface="Calibri"/>
              </a:defRPr>
            </a:lvl1pPr>
          </a:lstStyle>
          <a:p>
            <a:r>
              <a:t>Title Text</a:t>
            </a: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6" name="Title Text"/>
          <p:cNvSpPr txBox="1">
            <a:spLocks noGrp="1"/>
          </p:cNvSpPr>
          <p:nvPr>
            <p:ph type="title"/>
          </p:nvPr>
        </p:nvSpPr>
        <p:spPr>
          <a:xfrm>
            <a:off x="722312" y="4406900"/>
            <a:ext cx="7772401" cy="1362075"/>
          </a:xfrm>
          <a:prstGeom prst="rect">
            <a:avLst/>
          </a:prstGeom>
        </p:spPr>
        <p:txBody>
          <a:bodyPr anchor="t"/>
          <a:lstStyle>
            <a:lvl1pPr algn="ctr">
              <a:defRPr sz="4000" b="1" cap="all">
                <a:solidFill>
                  <a:srgbClr val="FFFFFF"/>
                </a:solidFill>
              </a:defRPr>
            </a:lvl1pPr>
          </a:lstStyle>
          <a:p>
            <a:r>
              <a:t>Title Text</a:t>
            </a:r>
          </a:p>
        </p:txBody>
      </p:sp>
      <p:sp>
        <p:nvSpPr>
          <p:cNvPr id="117" name="Body Level One…"/>
          <p:cNvSpPr txBox="1">
            <a:spLocks noGrp="1"/>
          </p:cNvSpPr>
          <p:nvPr>
            <p:ph type="body" sz="quarter" idx="1"/>
          </p:nvPr>
        </p:nvSpPr>
        <p:spPr>
          <a:xfrm>
            <a:off x="722312" y="2906713"/>
            <a:ext cx="7772401" cy="1500193"/>
          </a:xfrm>
          <a:prstGeom prst="rect">
            <a:avLst/>
          </a:prstGeom>
        </p:spPr>
        <p:txBody>
          <a:bodyPr anchor="b"/>
          <a:lstStyle>
            <a:lvl1pPr marL="0" indent="0">
              <a:spcBef>
                <a:spcPts val="400"/>
              </a:spcBef>
              <a:buSzTx/>
              <a:buFontTx/>
              <a:buNone/>
              <a:defRPr sz="2000">
                <a:solidFill>
                  <a:srgbClr val="888888"/>
                </a:solidFill>
              </a:defRPr>
            </a:lvl1pPr>
            <a:lvl2pPr marL="0" indent="0">
              <a:spcBef>
                <a:spcPts val="400"/>
              </a:spcBef>
              <a:buSzTx/>
              <a:buFontTx/>
              <a:buNone/>
              <a:defRPr sz="2000">
                <a:solidFill>
                  <a:srgbClr val="888888"/>
                </a:solidFill>
              </a:defRPr>
            </a:lvl2pPr>
            <a:lvl3pPr marL="0" indent="0">
              <a:spcBef>
                <a:spcPts val="400"/>
              </a:spcBef>
              <a:buSzTx/>
              <a:buFontTx/>
              <a:buNone/>
              <a:defRPr sz="2000">
                <a:solidFill>
                  <a:srgbClr val="888888"/>
                </a:solidFill>
              </a:defRPr>
            </a:lvl3pPr>
            <a:lvl4pPr marL="0" indent="0">
              <a:spcBef>
                <a:spcPts val="400"/>
              </a:spcBef>
              <a:buSzTx/>
              <a:buFontTx/>
              <a:buNone/>
              <a:defRPr sz="2000">
                <a:solidFill>
                  <a:srgbClr val="888888"/>
                </a:solidFill>
              </a:defRPr>
            </a:lvl4pPr>
            <a:lvl5pPr marL="0" indent="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25" name="Body Level One…"/>
          <p:cNvSpPr txBox="1">
            <a:spLocks noGrp="1"/>
          </p:cNvSpPr>
          <p:nvPr>
            <p:ph type="body" sz="half" idx="1"/>
          </p:nvPr>
        </p:nvSpPr>
        <p:spPr>
          <a:xfrm>
            <a:off x="457200" y="1908424"/>
            <a:ext cx="4038600" cy="4525965"/>
          </a:xfrm>
          <a:prstGeom prst="rect">
            <a:avLst/>
          </a:prstGeom>
        </p:spPr>
        <p:txBody>
          <a:bodyPr/>
          <a:lstStyle>
            <a:lvl1pPr>
              <a:spcBef>
                <a:spcPts val="600"/>
              </a:spcBef>
              <a:defRPr sz="2800"/>
            </a:lvl1pPr>
            <a:lvl2pPr marL="790575" indent="-333375">
              <a:spcBef>
                <a:spcPts val="600"/>
              </a:spcBef>
              <a:defRPr sz="2800"/>
            </a:lvl2pPr>
            <a:lvl3pPr marL="1234438" indent="-320038">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126" name="Title Text"/>
          <p:cNvSpPr txBox="1"/>
          <p:nvPr/>
        </p:nvSpPr>
        <p:spPr>
          <a:xfrm>
            <a:off x="3866360" y="709201"/>
            <a:ext cx="4820285"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lgn="r">
              <a:defRPr sz="4400">
                <a:solidFill>
                  <a:srgbClr val="FFFFFF"/>
                </a:solidFill>
                <a:latin typeface="+mn-lt"/>
                <a:ea typeface="+mn-ea"/>
                <a:cs typeface="+mn-cs"/>
                <a:sym typeface="Calibri"/>
              </a:defRPr>
            </a:lvl1pPr>
          </a:lstStyle>
          <a:p>
            <a:r>
              <a:t>Title Text</a:t>
            </a: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34"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a:lvl1pPr>
            <a:lvl2pPr marL="0" indent="0">
              <a:spcBef>
                <a:spcPts val="500"/>
              </a:spcBef>
              <a:buSzTx/>
              <a:buFontTx/>
              <a:buNone/>
              <a:defRPr sz="2400"/>
            </a:lvl2pPr>
            <a:lvl3pPr marL="0" indent="0">
              <a:spcBef>
                <a:spcPts val="500"/>
              </a:spcBef>
              <a:buSzTx/>
              <a:buFontTx/>
              <a:buNone/>
              <a:defRPr sz="2400"/>
            </a:lvl3pPr>
            <a:lvl4pPr marL="0" indent="0">
              <a:spcBef>
                <a:spcPts val="500"/>
              </a:spcBef>
              <a:buSzTx/>
              <a:buFontTx/>
              <a:buNone/>
              <a:defRPr sz="2400"/>
            </a:lvl4pPr>
            <a:lvl5pPr marL="0" indent="0">
              <a:spcBef>
                <a:spcPts val="5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5" name="Text Placeholder 4"/>
          <p:cNvSpPr>
            <a:spLocks noGrp="1"/>
          </p:cNvSpPr>
          <p:nvPr>
            <p:ph type="body" sz="quarter" idx="21"/>
          </p:nvPr>
        </p:nvSpPr>
        <p:spPr>
          <a:xfrm>
            <a:off x="4645025" y="1535109"/>
            <a:ext cx="4041775" cy="2791549"/>
          </a:xfrm>
          <a:prstGeom prst="rect">
            <a:avLst/>
          </a:prstGeom>
        </p:spPr>
        <p:txBody>
          <a:bodyPr anchor="b"/>
          <a:lstStyle/>
          <a:p>
            <a:endParaRPr/>
          </a:p>
        </p:txBody>
      </p:sp>
      <p:sp>
        <p:nvSpPr>
          <p:cNvPr id="136" name="Title Text"/>
          <p:cNvSpPr txBox="1"/>
          <p:nvPr/>
        </p:nvSpPr>
        <p:spPr>
          <a:xfrm>
            <a:off x="3866360" y="709201"/>
            <a:ext cx="4820285"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lgn="r">
              <a:defRPr sz="4400">
                <a:solidFill>
                  <a:srgbClr val="FFFFFF"/>
                </a:solidFill>
                <a:latin typeface="+mn-lt"/>
                <a:ea typeface="+mn-ea"/>
                <a:cs typeface="+mn-cs"/>
                <a:sym typeface="Calibri"/>
              </a:defRPr>
            </a:lvl1pPr>
          </a:lstStyle>
          <a:p>
            <a:r>
              <a:t>Title Text</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44" name="Title Text"/>
          <p:cNvSpPr txBox="1"/>
          <p:nvPr/>
        </p:nvSpPr>
        <p:spPr>
          <a:xfrm>
            <a:off x="3866360" y="709201"/>
            <a:ext cx="4820285"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lgn="r">
              <a:defRPr sz="4400">
                <a:solidFill>
                  <a:srgbClr val="FFFFFF"/>
                </a:solidFill>
                <a:latin typeface="+mn-lt"/>
                <a:ea typeface="+mn-ea"/>
                <a:cs typeface="+mn-cs"/>
                <a:sym typeface="Calibri"/>
              </a:defRPr>
            </a:lvl1pPr>
          </a:lstStyle>
          <a:p>
            <a:r>
              <a:t>Title Text</a:t>
            </a:r>
          </a:p>
        </p:txBody>
      </p:sp>
      <p:sp>
        <p:nvSpPr>
          <p:cNvPr id="1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59" name="Title Text"/>
          <p:cNvSpPr txBox="1">
            <a:spLocks noGrp="1"/>
          </p:cNvSpPr>
          <p:nvPr>
            <p:ph type="title"/>
          </p:nvPr>
        </p:nvSpPr>
        <p:spPr>
          <a:xfrm>
            <a:off x="457200" y="1563740"/>
            <a:ext cx="3008316" cy="1162054"/>
          </a:xfrm>
          <a:prstGeom prst="rect">
            <a:avLst/>
          </a:prstGeom>
        </p:spPr>
        <p:txBody>
          <a:bodyPr anchor="b"/>
          <a:lstStyle>
            <a:lvl1pPr algn="l">
              <a:defRPr sz="2000"/>
            </a:lvl1pPr>
          </a:lstStyle>
          <a:p>
            <a:r>
              <a:t>Title Text</a:t>
            </a:r>
          </a:p>
        </p:txBody>
      </p:sp>
      <p:sp>
        <p:nvSpPr>
          <p:cNvPr id="160" name="Body Level One…"/>
          <p:cNvSpPr txBox="1">
            <a:spLocks noGrp="1"/>
          </p:cNvSpPr>
          <p:nvPr>
            <p:ph type="body" idx="1"/>
          </p:nvPr>
        </p:nvSpPr>
        <p:spPr>
          <a:xfrm>
            <a:off x="3575050" y="1563740"/>
            <a:ext cx="5111750" cy="585311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61" name="Text Placeholder 3"/>
          <p:cNvSpPr>
            <a:spLocks noGrp="1"/>
          </p:cNvSpPr>
          <p:nvPr>
            <p:ph type="body" sz="half" idx="21"/>
          </p:nvPr>
        </p:nvSpPr>
        <p:spPr>
          <a:xfrm>
            <a:off x="457198" y="2725788"/>
            <a:ext cx="3008317" cy="4691069"/>
          </a:xfrm>
          <a:prstGeom prst="rect">
            <a:avLst/>
          </a:prstGeom>
        </p:spPr>
        <p:txBody>
          <a:bodyPr/>
          <a:lstStyle/>
          <a:p>
            <a:endParaRPr/>
          </a:p>
        </p:txBody>
      </p:sp>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0"/>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3866360" y="709202"/>
            <a:ext cx="4820285"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457200" y="2007604"/>
            <a:ext cx="8229600" cy="4525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181" y="6414762"/>
            <a:ext cx="258620" cy="248301"/>
          </a:xfrm>
          <a:prstGeom prst="rect">
            <a:avLst/>
          </a:prstGeom>
          <a:ln w="12700">
            <a:miter lim="400000"/>
          </a:ln>
        </p:spPr>
        <p:txBody>
          <a:bodyPr wrap="none" lIns="45718" tIns="45718" rIns="45718" bIns="45718" anchor="ctr">
            <a:spAutoFit/>
          </a:bodyPr>
          <a:lstStyle>
            <a:lvl1pPr algn="r">
              <a:defRPr sz="1200" b="0">
                <a:solidFill>
                  <a:srgbClr val="888888"/>
                </a:solidFill>
                <a:latin typeface="+mn-lt"/>
                <a:ea typeface="+mn-ea"/>
                <a:cs typeface="+mn-cs"/>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spd="med"/>
  <p:txStyles>
    <p:titleStyle>
      <a:lvl1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6.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itle Text"/>
          <p:cNvSpPr txBox="1"/>
          <p:nvPr/>
        </p:nvSpPr>
        <p:spPr>
          <a:xfrm>
            <a:off x="-12056" y="2483269"/>
            <a:ext cx="9168112" cy="1143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Autofit/>
          </a:bodyPr>
          <a:lstStyle>
            <a:lvl1pPr>
              <a:defRPr sz="4000" cap="all">
                <a:solidFill>
                  <a:srgbClr val="FFFFFF"/>
                </a:solidFill>
                <a:latin typeface="+mn-lt"/>
                <a:ea typeface="+mn-ea"/>
                <a:cs typeface="+mn-cs"/>
                <a:sym typeface="Calibri"/>
              </a:defRPr>
            </a:lvl1pPr>
          </a:lstStyle>
          <a:p>
            <a:r>
              <a:rPr lang="en-US" dirty="0">
                <a:solidFill>
                  <a:schemeClr val="bg1"/>
                </a:solidFill>
              </a:rPr>
              <a:t>St John’s Episcopal Hospital </a:t>
            </a:r>
            <a:r>
              <a:rPr lang="en-US" dirty="0" smtClean="0">
                <a:solidFill>
                  <a:schemeClr val="bg1"/>
                </a:solidFill>
              </a:rPr>
              <a:t>/</a:t>
            </a:r>
          </a:p>
          <a:p>
            <a:r>
              <a:rPr lang="en-US" dirty="0" smtClean="0">
                <a:solidFill>
                  <a:schemeClr val="bg1"/>
                </a:solidFill>
              </a:rPr>
              <a:t>LECOM </a:t>
            </a:r>
            <a:r>
              <a:rPr lang="en-US" dirty="0">
                <a:solidFill>
                  <a:schemeClr val="bg1"/>
                </a:solidFill>
              </a:rPr>
              <a:t>Ophthalmology Residency</a:t>
            </a:r>
          </a:p>
          <a:p>
            <a:r>
              <a:rPr lang="en-US" dirty="0">
                <a:solidFill>
                  <a:schemeClr val="bg1"/>
                </a:solidFill>
              </a:rPr>
              <a:t>April 2024</a:t>
            </a:r>
            <a:endParaRPr dirty="0">
              <a:solidFill>
                <a:schemeClr val="bg1"/>
              </a:solid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itle 1"/>
          <p:cNvSpPr txBox="1">
            <a:spLocks noGrp="1"/>
          </p:cNvSpPr>
          <p:nvPr>
            <p:ph type="title"/>
          </p:nvPr>
        </p:nvSpPr>
        <p:spPr>
          <a:xfrm>
            <a:off x="2037807" y="1003876"/>
            <a:ext cx="6864248" cy="1143007"/>
          </a:xfrm>
          <a:prstGeom prst="rect">
            <a:avLst/>
          </a:prstGeom>
        </p:spPr>
        <p:txBody>
          <a:bodyPr>
            <a:noAutofit/>
          </a:bodyPr>
          <a:lstStyle/>
          <a:p>
            <a:r>
              <a:rPr lang="en-US" dirty="0">
                <a:solidFill>
                  <a:schemeClr val="tx1"/>
                </a:solidFill>
              </a:rPr>
              <a:t>A </a:t>
            </a:r>
            <a:r>
              <a:rPr lang="en-US" dirty="0" smtClean="0">
                <a:solidFill>
                  <a:schemeClr val="tx1"/>
                </a:solidFill>
              </a:rPr>
              <a:t>Message </a:t>
            </a:r>
            <a:r>
              <a:rPr lang="en-US" dirty="0">
                <a:solidFill>
                  <a:schemeClr val="tx1"/>
                </a:solidFill>
              </a:rPr>
              <a:t>F</a:t>
            </a:r>
            <a:r>
              <a:rPr lang="en-US" dirty="0" smtClean="0">
                <a:solidFill>
                  <a:schemeClr val="tx1"/>
                </a:solidFill>
              </a:rPr>
              <a:t>rom </a:t>
            </a:r>
            <a:r>
              <a:rPr lang="en-US" dirty="0">
                <a:solidFill>
                  <a:schemeClr val="tx1"/>
                </a:solidFill>
              </a:rPr>
              <a:t>O</a:t>
            </a:r>
            <a:r>
              <a:rPr lang="en-US" dirty="0" smtClean="0">
                <a:solidFill>
                  <a:schemeClr val="tx1"/>
                </a:solidFill>
              </a:rPr>
              <a:t>ur Director</a:t>
            </a:r>
            <a:endParaRPr dirty="0">
              <a:solidFill>
                <a:schemeClr val="tx1"/>
              </a:solidFill>
            </a:endParaRPr>
          </a:p>
        </p:txBody>
      </p:sp>
      <p:sp>
        <p:nvSpPr>
          <p:cNvPr id="174" name="Double-click to edit"/>
          <p:cNvSpPr txBox="1">
            <a:spLocks noGrp="1"/>
          </p:cNvSpPr>
          <p:nvPr>
            <p:ph type="body" idx="1"/>
          </p:nvPr>
        </p:nvSpPr>
        <p:spPr>
          <a:xfrm>
            <a:off x="2748626" y="2834642"/>
            <a:ext cx="6290871" cy="3853542"/>
          </a:xfrm>
          <a:prstGeom prst="rect">
            <a:avLst/>
          </a:prstGeom>
        </p:spPr>
        <p:txBody>
          <a:bodyPr>
            <a:noAutofit/>
          </a:bodyPr>
          <a:lstStyle/>
          <a:p>
            <a:pPr marL="0" indent="0">
              <a:spcBef>
                <a:spcPts val="0"/>
              </a:spcBef>
              <a:buNone/>
            </a:pPr>
            <a:r>
              <a:rPr lang="en-US" sz="1200" dirty="0" smtClean="0"/>
              <a:t>As </a:t>
            </a:r>
            <a:r>
              <a:rPr lang="en-US" sz="1200" dirty="0"/>
              <a:t>the management of complex ocular disease is constantly evolving, our ultimate aim is to provide our residents the knowledge and skill set to deliver evidence-based, culturally sensitive, care to the community in which they practice. Each resident we train will be able to utilize resources, work collaboratively in inter-professional teams, gain access to systems, and care for each patient in the context of a larger population. Our residents are called upon each day to consult on patients who present to the emergency departments as well as those who are admitted to our hospital affiliates.   </a:t>
            </a:r>
            <a:br>
              <a:rPr lang="en-US" sz="1200" dirty="0"/>
            </a:br>
            <a:endParaRPr lang="en-US" sz="900" dirty="0" smtClean="0"/>
          </a:p>
          <a:p>
            <a:pPr marL="0" indent="0">
              <a:spcBef>
                <a:spcPts val="0"/>
              </a:spcBef>
              <a:buNone/>
            </a:pPr>
            <a:r>
              <a:rPr lang="en-US" sz="1200" dirty="0" smtClean="0"/>
              <a:t>The </a:t>
            </a:r>
            <a:r>
              <a:rPr lang="en-US" sz="1200" dirty="0"/>
              <a:t>residents are exposed to weekly didactics including lectures by faculty members, a BCSC review (resident-run/proctored by the program director), “cases of the day” provided by the department chair, and shared ground rounds with SUNY Downstate Ophthalmology Department.</a:t>
            </a:r>
            <a:br>
              <a:rPr lang="en-US" sz="1200" dirty="0"/>
            </a:br>
            <a:endParaRPr lang="en-US" sz="900" dirty="0" smtClean="0"/>
          </a:p>
          <a:p>
            <a:pPr marL="0" indent="0">
              <a:spcBef>
                <a:spcPts val="0"/>
              </a:spcBef>
              <a:buNone/>
            </a:pPr>
            <a:r>
              <a:rPr lang="en-US" sz="1200" dirty="0" smtClean="0"/>
              <a:t>The </a:t>
            </a:r>
            <a:r>
              <a:rPr lang="en-US" sz="1200" dirty="0"/>
              <a:t>growth and development of the residents are guided by the milestones set out by the ACGME core competencies. Each resident is evaluated by the faculty at the end of each rotation and semi-annually by the program director. As the residents meet milestones, they are encouraged to develop subspecialty interests. By the time they graduate from our program, the residents will be trained to meet the ophthalmic needs of their patients, reduce healthcare disparity, and have the tools to practice comprehensive ophthalmology.</a:t>
            </a:r>
            <a:br>
              <a:rPr lang="en-US" sz="1200" dirty="0"/>
            </a:br>
            <a:endParaRPr lang="en-US" sz="900" dirty="0"/>
          </a:p>
          <a:p>
            <a:pPr marL="0" indent="0">
              <a:spcBef>
                <a:spcPts val="0"/>
              </a:spcBef>
              <a:buNone/>
            </a:pPr>
            <a:r>
              <a:rPr lang="en-US" sz="1200" dirty="0" smtClean="0"/>
              <a:t>Graduating </a:t>
            </a:r>
            <a:r>
              <a:rPr lang="en-US" sz="1200" dirty="0"/>
              <a:t>residents will be prepared to pursue subspecialty training should they desire. Many of our graduates have obtained competitive fellowships in all subspecialties throughout the country. </a:t>
            </a:r>
          </a:p>
        </p:txBody>
      </p:sp>
      <p:pic>
        <p:nvPicPr>
          <p:cNvPr id="2" name="Google Shape;269;p2" descr="About Us - Nassau Ophthalmology">
            <a:extLst>
              <a:ext uri="{FF2B5EF4-FFF2-40B4-BE49-F238E27FC236}">
                <a16:creationId xmlns:a16="http://schemas.microsoft.com/office/drawing/2014/main" id="{F00DF58C-4181-FED0-5393-D14BC924B923}"/>
              </a:ext>
            </a:extLst>
          </p:cNvPr>
          <p:cNvPicPr preferRelativeResize="0"/>
          <p:nvPr/>
        </p:nvPicPr>
        <p:blipFill rotWithShape="1">
          <a:blip r:embed="rId2">
            <a:alphaModFix/>
          </a:blip>
          <a:srcRect l="23599" r="27101" b="3"/>
          <a:stretch/>
        </p:blipFill>
        <p:spPr>
          <a:xfrm>
            <a:off x="376644" y="2886893"/>
            <a:ext cx="2273926" cy="3067163"/>
          </a:xfrm>
          <a:prstGeom prst="roundRect">
            <a:avLst>
              <a:gd name="adj" fmla="val 1858"/>
            </a:avLst>
          </a:prstGeom>
          <a:noFill/>
          <a:ln>
            <a:noFill/>
          </a:ln>
          <a:effectLst>
            <a:outerShdw blurRad="50800" dist="50800" dir="5400000" algn="tl" rotWithShape="0">
              <a:srgbClr val="000000">
                <a:alpha val="42745"/>
              </a:srgbClr>
            </a:outerShdw>
          </a:effectLst>
        </p:spPr>
      </p:pic>
      <p:sp>
        <p:nvSpPr>
          <p:cNvPr id="5" name="Google Shape;270;p2">
            <a:extLst>
              <a:ext uri="{FF2B5EF4-FFF2-40B4-BE49-F238E27FC236}">
                <a16:creationId xmlns:a16="http://schemas.microsoft.com/office/drawing/2014/main" id="{18B041FB-A470-9A24-B16B-9A33AAFCC4CD}"/>
              </a:ext>
            </a:extLst>
          </p:cNvPr>
          <p:cNvSpPr txBox="1"/>
          <p:nvPr/>
        </p:nvSpPr>
        <p:spPr>
          <a:xfrm>
            <a:off x="474700" y="5954056"/>
            <a:ext cx="2077813"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u="none" strike="noStrike" cap="none" dirty="0">
                <a:solidFill>
                  <a:schemeClr val="dk2"/>
                </a:solidFill>
                <a:latin typeface="Century Gothic"/>
                <a:ea typeface="Century Gothic"/>
                <a:cs typeface="Century Gothic"/>
                <a:sym typeface="Century Gothic"/>
              </a:rPr>
              <a:t>David S. Kirsch, MD</a:t>
            </a:r>
          </a:p>
          <a:p>
            <a:pPr marL="0" marR="0" lvl="0" indent="0" algn="l" rtl="0">
              <a:spcBef>
                <a:spcPts val="0"/>
              </a:spcBef>
              <a:spcAft>
                <a:spcPts val="0"/>
              </a:spcAft>
              <a:buNone/>
            </a:pPr>
            <a:r>
              <a:rPr lang="en-US" sz="1600" i="1" dirty="0">
                <a:solidFill>
                  <a:schemeClr val="dk2"/>
                </a:solidFill>
                <a:latin typeface="Century Gothic"/>
                <a:sym typeface="Century Gothic"/>
              </a:rPr>
              <a:t>Program Director</a:t>
            </a:r>
            <a:endParaRPr dirty="0"/>
          </a:p>
        </p:txBody>
      </p:sp>
      <p:sp>
        <p:nvSpPr>
          <p:cNvPr id="6" name="Double-click to edit"/>
          <p:cNvSpPr txBox="1">
            <a:spLocks/>
          </p:cNvSpPr>
          <p:nvPr/>
        </p:nvSpPr>
        <p:spPr>
          <a:xfrm>
            <a:off x="376644" y="1854927"/>
            <a:ext cx="8525411" cy="9240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hangingPunct="1">
              <a:buFont typeface="Arial"/>
              <a:buNone/>
            </a:pPr>
            <a:r>
              <a:rPr lang="en-US" sz="1200" dirty="0" smtClean="0"/>
              <a:t>The mission of St. John’s Episcopal Hospital ophthalmology department and residency training program is to provide community based high-quality culturally sensitive care to all patients. We are dedicated to improving the quality of life for the diverse patient population in the Rockaways and the areas surrounding o</a:t>
            </a:r>
            <a:r>
              <a:rPr lang="en-US" sz="1200" dirty="0" smtClean="0">
                <a:solidFill>
                  <a:srgbClr val="3F3F3F"/>
                </a:solidFill>
              </a:rPr>
              <a:t>ur four</a:t>
            </a:r>
            <a:r>
              <a:rPr lang="en-US" sz="1200" dirty="0" smtClean="0">
                <a:solidFill>
                  <a:srgbClr val="FF0000"/>
                </a:solidFill>
              </a:rPr>
              <a:t> </a:t>
            </a:r>
            <a:r>
              <a:rPr lang="en-US" sz="1200" dirty="0" smtClean="0"/>
              <a:t>Brooklyn sites through restoration, preservation and enhancement of vision in a responsible value-based manner. Excellence in clinical care-teaching the ophthalmologists of tomorrow state of the art medical and surgical treatment of ocular disease-while being cognizant of value-based treatments is our goal. </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AE933-47BD-8135-2F84-5C88424E3583}"/>
              </a:ext>
            </a:extLst>
          </p:cNvPr>
          <p:cNvSpPr>
            <a:spLocks noGrp="1"/>
          </p:cNvSpPr>
          <p:nvPr>
            <p:ph type="title"/>
          </p:nvPr>
        </p:nvSpPr>
        <p:spPr>
          <a:xfrm>
            <a:off x="528194" y="1141671"/>
            <a:ext cx="8229600" cy="1143004"/>
          </a:xfrm>
        </p:spPr>
        <p:txBody>
          <a:bodyPr/>
          <a:lstStyle/>
          <a:p>
            <a:pPr algn="r"/>
            <a:r>
              <a:rPr lang="en-US" dirty="0">
                <a:solidFill>
                  <a:schemeClr val="tx1"/>
                </a:solidFill>
              </a:rPr>
              <a:t>Program Overview</a:t>
            </a:r>
          </a:p>
        </p:txBody>
      </p:sp>
      <p:sp>
        <p:nvSpPr>
          <p:cNvPr id="5" name="Google Shape;277;p3">
            <a:extLst>
              <a:ext uri="{FF2B5EF4-FFF2-40B4-BE49-F238E27FC236}">
                <a16:creationId xmlns:a16="http://schemas.microsoft.com/office/drawing/2014/main" id="{F5E403FB-AE96-93B8-36E0-BAFD9513C72D}"/>
              </a:ext>
            </a:extLst>
          </p:cNvPr>
          <p:cNvSpPr txBox="1">
            <a:spLocks/>
          </p:cNvSpPr>
          <p:nvPr/>
        </p:nvSpPr>
        <p:spPr>
          <a:xfrm>
            <a:off x="710016" y="2284675"/>
            <a:ext cx="6343200" cy="3530700"/>
          </a:xfrm>
          <a:prstGeom prst="rect">
            <a:avLst/>
          </a:prstGeom>
          <a:noFill/>
          <a:ln>
            <a:noFill/>
          </a:ln>
        </p:spPr>
        <p:txBody>
          <a:bodyPr spcFirstLastPara="1" wrap="square" lIns="91425" tIns="45700" rIns="91425" bIns="45700" anchor="t" anchorCtr="0">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hangingPunct="1">
              <a:spcBef>
                <a:spcPts val="0"/>
              </a:spcBef>
              <a:buFont typeface="Arial" panose="020B0604020202020204" pitchFamily="34" charset="0"/>
              <a:buChar char="•"/>
            </a:pPr>
            <a:r>
              <a:rPr lang="en-US" dirty="0"/>
              <a:t>3 residents per year </a:t>
            </a:r>
          </a:p>
          <a:p>
            <a:pPr hangingPunct="1">
              <a:spcBef>
                <a:spcPts val="1000"/>
              </a:spcBef>
              <a:buFont typeface="Arial" panose="020B0604020202020204" pitchFamily="34" charset="0"/>
              <a:buChar char="•"/>
            </a:pPr>
            <a:r>
              <a:rPr lang="en-US" dirty="0"/>
              <a:t>5</a:t>
            </a:r>
            <a:r>
              <a:rPr lang="en-US" dirty="0">
                <a:solidFill>
                  <a:srgbClr val="3F3F3F"/>
                </a:solidFill>
              </a:rPr>
              <a:t> main </a:t>
            </a:r>
            <a:r>
              <a:rPr lang="en-US" dirty="0"/>
              <a:t>rotation sites</a:t>
            </a:r>
          </a:p>
          <a:p>
            <a:pPr hangingPunct="1">
              <a:spcBef>
                <a:spcPts val="1000"/>
              </a:spcBef>
              <a:buFont typeface="Arial" panose="020B0604020202020204" pitchFamily="34" charset="0"/>
              <a:buChar char="•"/>
            </a:pPr>
            <a:r>
              <a:rPr lang="en-US" dirty="0"/>
              <a:t>16+ teaching faculty members</a:t>
            </a:r>
          </a:p>
          <a:p>
            <a:pPr indent="-251459" hangingPunct="1">
              <a:spcBef>
                <a:spcPts val="1000"/>
              </a:spcBef>
              <a:buSzPts val="1440"/>
              <a:buFont typeface="Arial"/>
              <a:buNone/>
            </a:pPr>
            <a:endParaRPr lang="en-US" dirty="0"/>
          </a:p>
        </p:txBody>
      </p:sp>
      <p:pic>
        <p:nvPicPr>
          <p:cNvPr id="6" name="Google Shape;278;p3">
            <a:extLst>
              <a:ext uri="{FF2B5EF4-FFF2-40B4-BE49-F238E27FC236}">
                <a16:creationId xmlns:a16="http://schemas.microsoft.com/office/drawing/2014/main" id="{F5F2A003-177A-1B5E-2D1C-ED0F17116F2B}"/>
              </a:ext>
            </a:extLst>
          </p:cNvPr>
          <p:cNvPicPr preferRelativeResize="0"/>
          <p:nvPr/>
        </p:nvPicPr>
        <p:blipFill>
          <a:blip r:embed="rId2">
            <a:alphaModFix/>
          </a:blip>
          <a:stretch>
            <a:fillRect/>
          </a:stretch>
        </p:blipFill>
        <p:spPr>
          <a:xfrm>
            <a:off x="6341165" y="3995529"/>
            <a:ext cx="2802836" cy="2862469"/>
          </a:xfrm>
          <a:prstGeom prst="rect">
            <a:avLst/>
          </a:prstGeom>
          <a:noFill/>
          <a:ln>
            <a:noFill/>
          </a:ln>
        </p:spPr>
      </p:pic>
    </p:spTree>
    <p:extLst>
      <p:ext uri="{BB962C8B-B14F-4D97-AF65-F5344CB8AC3E}">
        <p14:creationId xmlns:p14="http://schemas.microsoft.com/office/powerpoint/2010/main" val="107939263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84;p4">
            <a:extLst>
              <a:ext uri="{FF2B5EF4-FFF2-40B4-BE49-F238E27FC236}">
                <a16:creationId xmlns:a16="http://schemas.microsoft.com/office/drawing/2014/main" id="{11B29A0D-F54E-F4D2-E763-9B390C3B7117}"/>
              </a:ext>
            </a:extLst>
          </p:cNvPr>
          <p:cNvSpPr txBox="1">
            <a:spLocks/>
          </p:cNvSpPr>
          <p:nvPr/>
        </p:nvSpPr>
        <p:spPr>
          <a:xfrm>
            <a:off x="5521698" y="5194220"/>
            <a:ext cx="2354551" cy="2262749"/>
          </a:xfrm>
          <a:prstGeom prst="rect">
            <a:avLst/>
          </a:prstGeom>
          <a:noFill/>
          <a:ln>
            <a:noFill/>
          </a:ln>
        </p:spPr>
        <p:txBody>
          <a:bodyPr spcFirstLastPara="1" wrap="square" lIns="91425" tIns="45700" rIns="91425" bIns="45700" anchor="t" anchorCtr="0">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algn="ctr" hangingPunct="1">
              <a:spcBef>
                <a:spcPts val="0"/>
              </a:spcBef>
              <a:buSzPts val="1440"/>
              <a:buFont typeface="Arial"/>
              <a:buNone/>
            </a:pPr>
            <a:endParaRPr lang="en-US" i="1" dirty="0">
              <a:solidFill>
                <a:schemeClr val="dk2"/>
              </a:solidFill>
            </a:endParaRPr>
          </a:p>
          <a:p>
            <a:pPr marL="0" indent="0" algn="ctr" hangingPunct="1">
              <a:spcBef>
                <a:spcPts val="1000"/>
              </a:spcBef>
              <a:buSzPts val="1440"/>
              <a:buFont typeface="Arial"/>
              <a:buNone/>
            </a:pPr>
            <a:r>
              <a:rPr lang="en-US" sz="1900" i="1" dirty="0">
                <a:solidFill>
                  <a:schemeClr val="dk2"/>
                </a:solidFill>
                <a:latin typeface="Century Gothic"/>
                <a:sym typeface="Helvetica"/>
              </a:rPr>
              <a:t>David S. Kirsch, MD</a:t>
            </a:r>
          </a:p>
          <a:p>
            <a:pPr marL="0" indent="0" algn="ctr" hangingPunct="1">
              <a:spcBef>
                <a:spcPts val="1000"/>
              </a:spcBef>
              <a:buSzPts val="1440"/>
              <a:buFont typeface="Arial"/>
              <a:buNone/>
            </a:pPr>
            <a:r>
              <a:rPr lang="en-US" sz="1900" i="1" dirty="0">
                <a:solidFill>
                  <a:schemeClr val="dk2"/>
                </a:solidFill>
                <a:latin typeface="Century Gothic"/>
                <a:sym typeface="Helvetica"/>
              </a:rPr>
              <a:t>Program Director</a:t>
            </a:r>
          </a:p>
          <a:p>
            <a:pPr marL="0" indent="0" algn="ctr" hangingPunct="1">
              <a:spcBef>
                <a:spcPts val="1000"/>
              </a:spcBef>
              <a:buSzPts val="1440"/>
              <a:buFont typeface="Arial"/>
              <a:buNone/>
            </a:pPr>
            <a:endParaRPr lang="en-US" i="1" dirty="0">
              <a:solidFill>
                <a:schemeClr val="dk2"/>
              </a:solidFill>
            </a:endParaRPr>
          </a:p>
        </p:txBody>
      </p:sp>
      <p:pic>
        <p:nvPicPr>
          <p:cNvPr id="6" name="Google Shape;285;p4" descr="About Us - Nassau Ophthalmology">
            <a:extLst>
              <a:ext uri="{FF2B5EF4-FFF2-40B4-BE49-F238E27FC236}">
                <a16:creationId xmlns:a16="http://schemas.microsoft.com/office/drawing/2014/main" id="{3FC6CABE-5FA9-61A6-2C3B-DCBB15756A40}"/>
              </a:ext>
            </a:extLst>
          </p:cNvPr>
          <p:cNvPicPr preferRelativeResize="0"/>
          <p:nvPr/>
        </p:nvPicPr>
        <p:blipFill rotWithShape="1">
          <a:blip r:embed="rId2">
            <a:alphaModFix/>
          </a:blip>
          <a:srcRect l="23599" r="27101" b="3"/>
          <a:stretch/>
        </p:blipFill>
        <p:spPr>
          <a:xfrm>
            <a:off x="5389278" y="2267358"/>
            <a:ext cx="2617508" cy="3530600"/>
          </a:xfrm>
          <a:prstGeom prst="roundRect">
            <a:avLst>
              <a:gd name="adj" fmla="val 1858"/>
            </a:avLst>
          </a:prstGeom>
          <a:noFill/>
          <a:ln>
            <a:noFill/>
          </a:ln>
          <a:effectLst>
            <a:outerShdw blurRad="50800" dist="50800" dir="5400000" algn="tl" rotWithShape="0">
              <a:srgbClr val="000000">
                <a:alpha val="42745"/>
              </a:srgbClr>
            </a:outerShdw>
          </a:effectLst>
        </p:spPr>
      </p:pic>
      <p:pic>
        <p:nvPicPr>
          <p:cNvPr id="7" name="Google Shape;286;p4" descr="Norman Saffra, M.D. - SightMD">
            <a:extLst>
              <a:ext uri="{FF2B5EF4-FFF2-40B4-BE49-F238E27FC236}">
                <a16:creationId xmlns:a16="http://schemas.microsoft.com/office/drawing/2014/main" id="{E437AF81-992E-41DD-87B9-C0CF67A844D2}"/>
              </a:ext>
            </a:extLst>
          </p:cNvPr>
          <p:cNvPicPr preferRelativeResize="0"/>
          <p:nvPr/>
        </p:nvPicPr>
        <p:blipFill rotWithShape="1">
          <a:blip r:embed="rId3">
            <a:alphaModFix/>
          </a:blip>
          <a:srcRect/>
          <a:stretch/>
        </p:blipFill>
        <p:spPr>
          <a:xfrm>
            <a:off x="1400171" y="2270015"/>
            <a:ext cx="2352778" cy="3527943"/>
          </a:xfrm>
          <a:prstGeom prst="rect">
            <a:avLst/>
          </a:prstGeom>
          <a:noFill/>
          <a:ln>
            <a:noFill/>
          </a:ln>
        </p:spPr>
      </p:pic>
      <p:sp>
        <p:nvSpPr>
          <p:cNvPr id="8" name="Google Shape;287;p4">
            <a:extLst>
              <a:ext uri="{FF2B5EF4-FFF2-40B4-BE49-F238E27FC236}">
                <a16:creationId xmlns:a16="http://schemas.microsoft.com/office/drawing/2014/main" id="{C8CE0760-7131-6605-B66B-4544E46FB960}"/>
              </a:ext>
            </a:extLst>
          </p:cNvPr>
          <p:cNvSpPr txBox="1"/>
          <p:nvPr/>
        </p:nvSpPr>
        <p:spPr>
          <a:xfrm>
            <a:off x="1153468" y="5492393"/>
            <a:ext cx="2846184" cy="2338949"/>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1440"/>
              <a:buFont typeface="Noto Sans Symbols"/>
              <a:buNone/>
            </a:pPr>
            <a:endParaRPr sz="1800" b="0" i="1" dirty="0">
              <a:solidFill>
                <a:schemeClr val="dk2"/>
              </a:solidFill>
              <a:latin typeface="Century Gothic"/>
              <a:ea typeface="Century Gothic"/>
              <a:cs typeface="Century Gothic"/>
              <a:sym typeface="Century Gothic"/>
            </a:endParaRPr>
          </a:p>
          <a:p>
            <a:pPr marL="0" marR="0" lvl="0" indent="0" algn="ctr" rtl="0">
              <a:spcBef>
                <a:spcPts val="1000"/>
              </a:spcBef>
              <a:spcAft>
                <a:spcPts val="0"/>
              </a:spcAft>
              <a:buClr>
                <a:schemeClr val="accent1"/>
              </a:buClr>
              <a:buSzPts val="1440"/>
              <a:buFont typeface="Noto Sans Symbols"/>
              <a:buNone/>
            </a:pPr>
            <a:r>
              <a:rPr lang="en-US" sz="1800" b="0" i="1" dirty="0">
                <a:solidFill>
                  <a:schemeClr val="dk2"/>
                </a:solidFill>
                <a:latin typeface="Century Gothic"/>
                <a:ea typeface="Century Gothic"/>
                <a:cs typeface="Century Gothic"/>
                <a:sym typeface="Century Gothic"/>
              </a:rPr>
              <a:t>Norman A. </a:t>
            </a:r>
            <a:r>
              <a:rPr lang="en-US" sz="1800" b="0" i="1" dirty="0" err="1">
                <a:solidFill>
                  <a:schemeClr val="dk2"/>
                </a:solidFill>
                <a:latin typeface="Century Gothic"/>
                <a:ea typeface="Century Gothic"/>
                <a:cs typeface="Century Gothic"/>
                <a:sym typeface="Century Gothic"/>
              </a:rPr>
              <a:t>Saffra</a:t>
            </a:r>
            <a:r>
              <a:rPr lang="en-US" sz="1800" b="0" i="1" dirty="0">
                <a:solidFill>
                  <a:schemeClr val="dk2"/>
                </a:solidFill>
                <a:latin typeface="Century Gothic"/>
                <a:ea typeface="Century Gothic"/>
                <a:cs typeface="Century Gothic"/>
                <a:sym typeface="Century Gothic"/>
              </a:rPr>
              <a:t>, MD</a:t>
            </a:r>
            <a:endParaRPr dirty="0"/>
          </a:p>
          <a:p>
            <a:pPr marL="0" marR="0" lvl="0" indent="0" algn="ctr" rtl="0">
              <a:spcBef>
                <a:spcPts val="1000"/>
              </a:spcBef>
              <a:spcAft>
                <a:spcPts val="0"/>
              </a:spcAft>
              <a:buClr>
                <a:schemeClr val="accent1"/>
              </a:buClr>
              <a:buSzPts val="1440"/>
              <a:buFont typeface="Noto Sans Symbols"/>
              <a:buNone/>
            </a:pPr>
            <a:r>
              <a:rPr lang="en-US" sz="1800" b="0" i="1" dirty="0">
                <a:solidFill>
                  <a:schemeClr val="dk2"/>
                </a:solidFill>
                <a:latin typeface="Century Gothic"/>
                <a:ea typeface="Century Gothic"/>
                <a:cs typeface="Century Gothic"/>
                <a:sym typeface="Century Gothic"/>
              </a:rPr>
              <a:t>Department Chair</a:t>
            </a:r>
            <a:endParaRPr dirty="0"/>
          </a:p>
          <a:p>
            <a:pPr marL="0" marR="0" lvl="0" indent="0" algn="ctr" rtl="0">
              <a:spcBef>
                <a:spcPts val="1000"/>
              </a:spcBef>
              <a:spcAft>
                <a:spcPts val="0"/>
              </a:spcAft>
              <a:buClr>
                <a:schemeClr val="accent1"/>
              </a:buClr>
              <a:buSzPts val="1440"/>
              <a:buFont typeface="Noto Sans Symbols"/>
              <a:buNone/>
            </a:pPr>
            <a:endParaRPr sz="1800" b="0" i="1" dirty="0">
              <a:solidFill>
                <a:schemeClr val="dk2"/>
              </a:solidFill>
              <a:latin typeface="Century Gothic"/>
              <a:ea typeface="Century Gothic"/>
              <a:cs typeface="Century Gothic"/>
              <a:sym typeface="Century Gothic"/>
            </a:endParaRPr>
          </a:p>
        </p:txBody>
      </p:sp>
      <p:sp>
        <p:nvSpPr>
          <p:cNvPr id="9" name="Title 1">
            <a:extLst>
              <a:ext uri="{FF2B5EF4-FFF2-40B4-BE49-F238E27FC236}">
                <a16:creationId xmlns:a16="http://schemas.microsoft.com/office/drawing/2014/main" id="{48EAE933-47BD-8135-2F84-5C88424E3583}"/>
              </a:ext>
            </a:extLst>
          </p:cNvPr>
          <p:cNvSpPr>
            <a:spLocks noGrp="1"/>
          </p:cNvSpPr>
          <p:nvPr>
            <p:ph type="title"/>
          </p:nvPr>
        </p:nvSpPr>
        <p:spPr>
          <a:xfrm>
            <a:off x="593508" y="1124354"/>
            <a:ext cx="8229600" cy="1143004"/>
          </a:xfrm>
        </p:spPr>
        <p:txBody>
          <a:bodyPr/>
          <a:lstStyle/>
          <a:p>
            <a:r>
              <a:rPr lang="en-US" dirty="0" smtClean="0">
                <a:solidFill>
                  <a:schemeClr val="tx1"/>
                </a:solidFill>
              </a:rPr>
              <a:t>Faculty</a:t>
            </a:r>
            <a:endParaRPr lang="en-US" dirty="0">
              <a:solidFill>
                <a:schemeClr val="tx1"/>
              </a:solidFill>
            </a:endParaRPr>
          </a:p>
        </p:txBody>
      </p:sp>
    </p:spTree>
    <p:extLst>
      <p:ext uri="{BB962C8B-B14F-4D97-AF65-F5344CB8AC3E}">
        <p14:creationId xmlns:p14="http://schemas.microsoft.com/office/powerpoint/2010/main" val="306001183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315;p7">
            <a:extLst>
              <a:ext uri="{FF2B5EF4-FFF2-40B4-BE49-F238E27FC236}">
                <a16:creationId xmlns:a16="http://schemas.microsoft.com/office/drawing/2014/main" id="{97BD2790-FECD-7ABB-DE1F-13F29A79B8A9}"/>
              </a:ext>
            </a:extLst>
          </p:cNvPr>
          <p:cNvSpPr txBox="1"/>
          <p:nvPr/>
        </p:nvSpPr>
        <p:spPr>
          <a:xfrm>
            <a:off x="217852" y="4813787"/>
            <a:ext cx="2982548"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Trisha Emborgo, DO</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Pediatric Ophthalmology &amp; Strabismus</a:t>
            </a:r>
          </a:p>
          <a:p>
            <a:pPr marL="0" marR="0" lvl="0" indent="0" algn="ctr" rtl="0">
              <a:spcBef>
                <a:spcPts val="0"/>
              </a:spcBef>
              <a:spcAft>
                <a:spcPts val="0"/>
              </a:spcAft>
              <a:buNone/>
            </a:pPr>
            <a:endParaRPr lang="en-US"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Duke Eye Center</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p:txBody>
      </p:sp>
      <p:sp>
        <p:nvSpPr>
          <p:cNvPr id="8" name="Google Shape;316;p7">
            <a:extLst>
              <a:ext uri="{FF2B5EF4-FFF2-40B4-BE49-F238E27FC236}">
                <a16:creationId xmlns:a16="http://schemas.microsoft.com/office/drawing/2014/main" id="{28F5E034-A645-6F43-4565-DCCABCB720B2}"/>
              </a:ext>
            </a:extLst>
          </p:cNvPr>
          <p:cNvSpPr txBox="1"/>
          <p:nvPr/>
        </p:nvSpPr>
        <p:spPr>
          <a:xfrm>
            <a:off x="3158037" y="4813787"/>
            <a:ext cx="2556963"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Farah Shareef, MD, PhD</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Vitreoretinal Surgery</a:t>
            </a:r>
          </a:p>
          <a:p>
            <a:pPr marL="0" marR="0" lvl="0" indent="0" algn="ctr" rtl="0">
              <a:spcBef>
                <a:spcPts val="0"/>
              </a:spcBef>
              <a:spcAft>
                <a:spcPts val="0"/>
              </a:spcAft>
              <a:buNone/>
            </a:pPr>
            <a:endParaRPr lang="en-US"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University of California</a:t>
            </a:r>
          </a:p>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San Francisco</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p:txBody>
      </p:sp>
      <p:sp>
        <p:nvSpPr>
          <p:cNvPr id="9" name="Google Shape;317;p7">
            <a:extLst>
              <a:ext uri="{FF2B5EF4-FFF2-40B4-BE49-F238E27FC236}">
                <a16:creationId xmlns:a16="http://schemas.microsoft.com/office/drawing/2014/main" id="{A769EEF9-9FE6-46C8-8966-F26D47C0D575}"/>
              </a:ext>
            </a:extLst>
          </p:cNvPr>
          <p:cNvSpPr txBox="1"/>
          <p:nvPr/>
        </p:nvSpPr>
        <p:spPr>
          <a:xfrm>
            <a:off x="6174274" y="4800393"/>
            <a:ext cx="2816797"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Sheena Song, DO</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sym typeface="Century Gothic"/>
              </a:rPr>
              <a:t>Cornea &amp; Refractive Surgery</a:t>
            </a:r>
          </a:p>
          <a:p>
            <a:pPr marL="0" marR="0" lvl="0" indent="0" algn="ctr" rtl="0">
              <a:spcBef>
                <a:spcPts val="0"/>
              </a:spcBef>
              <a:spcAft>
                <a:spcPts val="0"/>
              </a:spcAft>
              <a:buNone/>
            </a:pPr>
            <a:endParaRPr lang="en-US" sz="1200" i="1" dirty="0">
              <a:solidFill>
                <a:schemeClr val="dk2"/>
              </a:solidFill>
              <a:latin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sym typeface="Century Gothic"/>
              </a:rPr>
              <a:t>Weill Cornell Medicine </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p:txBody>
      </p:sp>
      <p:pic>
        <p:nvPicPr>
          <p:cNvPr id="10" name="Google Shape;318;p7" descr="A person smiling for the camera&#10;&#10;Description automatically generated">
            <a:extLst>
              <a:ext uri="{FF2B5EF4-FFF2-40B4-BE49-F238E27FC236}">
                <a16:creationId xmlns:a16="http://schemas.microsoft.com/office/drawing/2014/main" id="{8EF618A8-165B-877D-63D3-F888FE0EF2B3}"/>
              </a:ext>
            </a:extLst>
          </p:cNvPr>
          <p:cNvPicPr preferRelativeResize="0"/>
          <p:nvPr/>
        </p:nvPicPr>
        <p:blipFill rotWithShape="1">
          <a:blip r:embed="rId2">
            <a:alphaModFix/>
          </a:blip>
          <a:srcRect/>
          <a:stretch/>
        </p:blipFill>
        <p:spPr>
          <a:xfrm>
            <a:off x="794726" y="2250126"/>
            <a:ext cx="1828800" cy="2563661"/>
          </a:xfrm>
          <a:prstGeom prst="rect">
            <a:avLst/>
          </a:prstGeom>
          <a:noFill/>
          <a:ln>
            <a:noFill/>
          </a:ln>
        </p:spPr>
      </p:pic>
      <p:pic>
        <p:nvPicPr>
          <p:cNvPr id="11" name="Google Shape;319;p7">
            <a:extLst>
              <a:ext uri="{FF2B5EF4-FFF2-40B4-BE49-F238E27FC236}">
                <a16:creationId xmlns:a16="http://schemas.microsoft.com/office/drawing/2014/main" id="{DE121838-0282-4A7F-BE65-F2BBB1D87D63}"/>
              </a:ext>
            </a:extLst>
          </p:cNvPr>
          <p:cNvPicPr preferRelativeResize="0"/>
          <p:nvPr/>
        </p:nvPicPr>
        <p:blipFill rotWithShape="1">
          <a:blip r:embed="rId3">
            <a:alphaModFix/>
          </a:blip>
          <a:srcRect/>
          <a:stretch/>
        </p:blipFill>
        <p:spPr>
          <a:xfrm>
            <a:off x="3657600" y="2250126"/>
            <a:ext cx="1790770" cy="2569366"/>
          </a:xfrm>
          <a:prstGeom prst="rect">
            <a:avLst/>
          </a:prstGeom>
          <a:noFill/>
          <a:ln>
            <a:noFill/>
          </a:ln>
        </p:spPr>
      </p:pic>
      <p:pic>
        <p:nvPicPr>
          <p:cNvPr id="12" name="Google Shape;320;p7" descr="A person smiling for the camera&#10;&#10;Description automatically generated">
            <a:extLst>
              <a:ext uri="{FF2B5EF4-FFF2-40B4-BE49-F238E27FC236}">
                <a16:creationId xmlns:a16="http://schemas.microsoft.com/office/drawing/2014/main" id="{CFE22BAF-CF18-6BB5-CF03-3AE6C7C68713}"/>
              </a:ext>
            </a:extLst>
          </p:cNvPr>
          <p:cNvPicPr preferRelativeResize="0"/>
          <p:nvPr/>
        </p:nvPicPr>
        <p:blipFill rotWithShape="1">
          <a:blip r:embed="rId4">
            <a:alphaModFix/>
          </a:blip>
          <a:srcRect l="7111" r="3720"/>
          <a:stretch/>
        </p:blipFill>
        <p:spPr>
          <a:xfrm>
            <a:off x="6668914" y="2238532"/>
            <a:ext cx="1827516" cy="2561861"/>
          </a:xfrm>
          <a:prstGeom prst="rect">
            <a:avLst/>
          </a:prstGeom>
          <a:noFill/>
          <a:ln>
            <a:noFill/>
          </a:ln>
        </p:spPr>
      </p:pic>
      <p:sp>
        <p:nvSpPr>
          <p:cNvPr id="13" name="Title 1">
            <a:extLst>
              <a:ext uri="{FF2B5EF4-FFF2-40B4-BE49-F238E27FC236}">
                <a16:creationId xmlns:a16="http://schemas.microsoft.com/office/drawing/2014/main" id="{48EAE933-47BD-8135-2F84-5C88424E3583}"/>
              </a:ext>
            </a:extLst>
          </p:cNvPr>
          <p:cNvSpPr>
            <a:spLocks noGrp="1"/>
          </p:cNvSpPr>
          <p:nvPr>
            <p:ph type="title"/>
          </p:nvPr>
        </p:nvSpPr>
        <p:spPr>
          <a:xfrm>
            <a:off x="593508" y="1124354"/>
            <a:ext cx="8229600" cy="1143004"/>
          </a:xfrm>
        </p:spPr>
        <p:txBody>
          <a:bodyPr/>
          <a:lstStyle/>
          <a:p>
            <a:r>
              <a:rPr lang="en-US" dirty="0" smtClean="0">
                <a:solidFill>
                  <a:schemeClr val="tx1"/>
                </a:solidFill>
              </a:rPr>
              <a:t>Fellowship Match - 2023</a:t>
            </a:r>
            <a:endParaRPr lang="en-US" dirty="0">
              <a:solidFill>
                <a:schemeClr val="tx1"/>
              </a:solidFill>
            </a:endParaRPr>
          </a:p>
        </p:txBody>
      </p:sp>
    </p:spTree>
    <p:extLst>
      <p:ext uri="{BB962C8B-B14F-4D97-AF65-F5344CB8AC3E}">
        <p14:creationId xmlns:p14="http://schemas.microsoft.com/office/powerpoint/2010/main" val="365641470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26;p8">
            <a:extLst>
              <a:ext uri="{FF2B5EF4-FFF2-40B4-BE49-F238E27FC236}">
                <a16:creationId xmlns:a16="http://schemas.microsoft.com/office/drawing/2014/main" id="{6844B024-9E23-1239-C8FC-6FD215CE090E}"/>
              </a:ext>
            </a:extLst>
          </p:cNvPr>
          <p:cNvSpPr txBox="1"/>
          <p:nvPr/>
        </p:nvSpPr>
        <p:spPr>
          <a:xfrm>
            <a:off x="1330320" y="5103674"/>
            <a:ext cx="2982548" cy="175432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Jennifer Camia, DO</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DO: Edward Via College of Osteopathic Medicine – Virginia Campus</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BS: George Mason University </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MHMS: Duquesne University</a:t>
            </a:r>
            <a:endParaRPr dirty="0"/>
          </a:p>
        </p:txBody>
      </p:sp>
      <p:sp>
        <p:nvSpPr>
          <p:cNvPr id="6" name="Google Shape;328;p8">
            <a:extLst>
              <a:ext uri="{FF2B5EF4-FFF2-40B4-BE49-F238E27FC236}">
                <a16:creationId xmlns:a16="http://schemas.microsoft.com/office/drawing/2014/main" id="{EB2188A8-9005-A143-BF83-BC4E887D81AC}"/>
              </a:ext>
            </a:extLst>
          </p:cNvPr>
          <p:cNvSpPr txBox="1"/>
          <p:nvPr/>
        </p:nvSpPr>
        <p:spPr>
          <a:xfrm>
            <a:off x="5053810" y="5103674"/>
            <a:ext cx="2384088"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Priya Sorab, MD</a:t>
            </a: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MD: University Cincinnati College of Medicine</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BS: University of Michigan</a:t>
            </a:r>
            <a:endParaRPr dirty="0"/>
          </a:p>
        </p:txBody>
      </p:sp>
      <p:pic>
        <p:nvPicPr>
          <p:cNvPr id="7" name="Google Shape;329;p8">
            <a:extLst>
              <a:ext uri="{FF2B5EF4-FFF2-40B4-BE49-F238E27FC236}">
                <a16:creationId xmlns:a16="http://schemas.microsoft.com/office/drawing/2014/main" id="{5366EA6E-C3FB-2E7A-E379-4B228581E840}"/>
              </a:ext>
            </a:extLst>
          </p:cNvPr>
          <p:cNvPicPr preferRelativeResize="0"/>
          <p:nvPr/>
        </p:nvPicPr>
        <p:blipFill rotWithShape="1">
          <a:blip r:embed="rId2">
            <a:alphaModFix/>
          </a:blip>
          <a:srcRect/>
          <a:stretch/>
        </p:blipFill>
        <p:spPr>
          <a:xfrm>
            <a:off x="1850778" y="2259318"/>
            <a:ext cx="1941632" cy="2718285"/>
          </a:xfrm>
          <a:prstGeom prst="rect">
            <a:avLst/>
          </a:prstGeom>
          <a:noFill/>
          <a:ln>
            <a:noFill/>
          </a:ln>
        </p:spPr>
      </p:pic>
      <p:pic>
        <p:nvPicPr>
          <p:cNvPr id="8" name="Google Shape;331;p8">
            <a:extLst>
              <a:ext uri="{FF2B5EF4-FFF2-40B4-BE49-F238E27FC236}">
                <a16:creationId xmlns:a16="http://schemas.microsoft.com/office/drawing/2014/main" id="{AB89B803-C464-3947-9EED-BDEB24A0F7A3}"/>
              </a:ext>
            </a:extLst>
          </p:cNvPr>
          <p:cNvPicPr preferRelativeResize="0"/>
          <p:nvPr/>
        </p:nvPicPr>
        <p:blipFill rotWithShape="1">
          <a:blip r:embed="rId3">
            <a:alphaModFix/>
          </a:blip>
          <a:srcRect/>
          <a:stretch/>
        </p:blipFill>
        <p:spPr>
          <a:xfrm>
            <a:off x="5053810" y="2259318"/>
            <a:ext cx="2239412" cy="2718285"/>
          </a:xfrm>
          <a:prstGeom prst="rect">
            <a:avLst/>
          </a:prstGeom>
          <a:noFill/>
          <a:ln>
            <a:noFill/>
          </a:ln>
        </p:spPr>
      </p:pic>
      <p:sp>
        <p:nvSpPr>
          <p:cNvPr id="9" name="Title 1">
            <a:extLst>
              <a:ext uri="{FF2B5EF4-FFF2-40B4-BE49-F238E27FC236}">
                <a16:creationId xmlns:a16="http://schemas.microsoft.com/office/drawing/2014/main" id="{48EAE933-47BD-8135-2F84-5C88424E3583}"/>
              </a:ext>
            </a:extLst>
          </p:cNvPr>
          <p:cNvSpPr>
            <a:spLocks noGrp="1"/>
          </p:cNvSpPr>
          <p:nvPr>
            <p:ph type="title"/>
          </p:nvPr>
        </p:nvSpPr>
        <p:spPr>
          <a:xfrm>
            <a:off x="593508" y="1124354"/>
            <a:ext cx="8229600" cy="1143004"/>
          </a:xfrm>
        </p:spPr>
        <p:txBody>
          <a:bodyPr/>
          <a:lstStyle/>
          <a:p>
            <a:r>
              <a:rPr lang="en-US" dirty="0" smtClean="0">
                <a:solidFill>
                  <a:schemeClr val="tx1"/>
                </a:solidFill>
              </a:rPr>
              <a:t>Our Residents – Class of 2025</a:t>
            </a:r>
            <a:endParaRPr lang="en-US" dirty="0">
              <a:solidFill>
                <a:schemeClr val="tx1"/>
              </a:solidFill>
            </a:endParaRPr>
          </a:p>
        </p:txBody>
      </p:sp>
    </p:spTree>
    <p:extLst>
      <p:ext uri="{BB962C8B-B14F-4D97-AF65-F5344CB8AC3E}">
        <p14:creationId xmlns:p14="http://schemas.microsoft.com/office/powerpoint/2010/main" val="357311851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93;p5">
            <a:extLst>
              <a:ext uri="{FF2B5EF4-FFF2-40B4-BE49-F238E27FC236}">
                <a16:creationId xmlns:a16="http://schemas.microsoft.com/office/drawing/2014/main" id="{E2BDF759-7B73-3257-40DE-7E7728E36767}"/>
              </a:ext>
            </a:extLst>
          </p:cNvPr>
          <p:cNvSpPr txBox="1"/>
          <p:nvPr/>
        </p:nvSpPr>
        <p:spPr>
          <a:xfrm>
            <a:off x="89696" y="4834891"/>
            <a:ext cx="2982548" cy="15696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err="1">
                <a:solidFill>
                  <a:schemeClr val="dk2"/>
                </a:solidFill>
                <a:latin typeface="Century Gothic"/>
                <a:ea typeface="Century Gothic"/>
                <a:cs typeface="Century Gothic"/>
                <a:sym typeface="Century Gothic"/>
              </a:rPr>
              <a:t>Yostena</a:t>
            </a:r>
            <a:r>
              <a:rPr lang="en-US" sz="1200" i="1" dirty="0">
                <a:solidFill>
                  <a:schemeClr val="dk2"/>
                </a:solidFill>
                <a:latin typeface="Century Gothic"/>
                <a:ea typeface="Century Gothic"/>
                <a:cs typeface="Century Gothic"/>
                <a:sym typeface="Century Gothic"/>
              </a:rPr>
              <a:t> Farag, DO</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algn="ctr"/>
            <a:r>
              <a:rPr lang="en-US" sz="1200" i="1" dirty="0">
                <a:solidFill>
                  <a:schemeClr val="dk2"/>
                </a:solidFill>
                <a:latin typeface="Century Gothic"/>
                <a:ea typeface="Century Gothic"/>
                <a:cs typeface="Century Gothic"/>
                <a:sym typeface="Century Gothic"/>
              </a:rPr>
              <a:t>DO:  Lake Erie College of Osteopathic Medicine – </a:t>
            </a:r>
          </a:p>
          <a:p>
            <a:pPr algn="ctr"/>
            <a:r>
              <a:rPr lang="en-US" sz="1200" i="1" dirty="0">
                <a:solidFill>
                  <a:schemeClr val="dk2"/>
                </a:solidFill>
                <a:latin typeface="Century Gothic"/>
                <a:ea typeface="Century Gothic"/>
                <a:cs typeface="Century Gothic"/>
                <a:sym typeface="Century Gothic"/>
              </a:rPr>
              <a:t>Bradenton, Florida</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lvl="0" algn="ctr"/>
            <a:r>
              <a:rPr lang="en-US" sz="1200" i="1" dirty="0">
                <a:solidFill>
                  <a:schemeClr val="dk2"/>
                </a:solidFill>
                <a:latin typeface="Century Gothic"/>
                <a:ea typeface="Century Gothic"/>
                <a:cs typeface="Century Gothic"/>
                <a:sym typeface="Century Gothic"/>
              </a:rPr>
              <a:t>BS: Adelphi University</a:t>
            </a: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p:txBody>
      </p:sp>
      <p:sp>
        <p:nvSpPr>
          <p:cNvPr id="3" name="Google Shape;294;p5">
            <a:extLst>
              <a:ext uri="{FF2B5EF4-FFF2-40B4-BE49-F238E27FC236}">
                <a16:creationId xmlns:a16="http://schemas.microsoft.com/office/drawing/2014/main" id="{59F0597F-02CD-4BEB-2137-8665270D94A3}"/>
              </a:ext>
            </a:extLst>
          </p:cNvPr>
          <p:cNvSpPr txBox="1"/>
          <p:nvPr/>
        </p:nvSpPr>
        <p:spPr>
          <a:xfrm>
            <a:off x="3158037" y="4836938"/>
            <a:ext cx="2827926" cy="17542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err="1">
                <a:solidFill>
                  <a:schemeClr val="dk2"/>
                </a:solidFill>
                <a:latin typeface="Century Gothic"/>
                <a:ea typeface="Century Gothic"/>
                <a:cs typeface="Century Gothic"/>
                <a:sym typeface="Century Gothic"/>
              </a:rPr>
              <a:t>Urmi</a:t>
            </a:r>
            <a:r>
              <a:rPr lang="en-US" sz="1200" i="1" dirty="0">
                <a:solidFill>
                  <a:schemeClr val="dk2"/>
                </a:solidFill>
                <a:latin typeface="Century Gothic"/>
                <a:ea typeface="Century Gothic"/>
                <a:cs typeface="Century Gothic"/>
                <a:sym typeface="Century Gothic"/>
              </a:rPr>
              <a:t> Mehta, DO</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lvl="0" algn="ctr"/>
            <a:r>
              <a:rPr lang="en-US" sz="1200" i="1" dirty="0">
                <a:solidFill>
                  <a:schemeClr val="dk2"/>
                </a:solidFill>
                <a:latin typeface="Century Gothic"/>
                <a:ea typeface="Century Gothic"/>
                <a:cs typeface="Century Gothic"/>
                <a:sym typeface="Century Gothic"/>
              </a:rPr>
              <a:t>DO: Western University of </a:t>
            </a:r>
          </a:p>
          <a:p>
            <a:pPr lvl="0" algn="ctr"/>
            <a:r>
              <a:rPr lang="en-US" sz="1200" i="1" dirty="0">
                <a:solidFill>
                  <a:schemeClr val="dk2"/>
                </a:solidFill>
                <a:latin typeface="Century Gothic"/>
                <a:ea typeface="Century Gothic"/>
                <a:cs typeface="Century Gothic"/>
                <a:sym typeface="Century Gothic"/>
              </a:rPr>
              <a:t>Health Sciences</a:t>
            </a:r>
          </a:p>
          <a:p>
            <a:pPr lvl="0" algn="ctr"/>
            <a:endParaRPr lang="en-US" sz="1200" i="1" dirty="0">
              <a:solidFill>
                <a:schemeClr val="dk2"/>
              </a:solidFill>
              <a:latin typeface="Century Gothic"/>
              <a:ea typeface="Century Gothic"/>
              <a:cs typeface="Century Gothic"/>
              <a:sym typeface="Century Gothic"/>
            </a:endParaRPr>
          </a:p>
          <a:p>
            <a:pPr lvl="0" algn="ctr"/>
            <a:r>
              <a:rPr lang="en-US" sz="1200" i="1" dirty="0">
                <a:solidFill>
                  <a:schemeClr val="dk2"/>
                </a:solidFill>
                <a:latin typeface="Century Gothic"/>
                <a:ea typeface="Century Gothic"/>
                <a:cs typeface="Century Gothic"/>
                <a:sym typeface="Century Gothic"/>
              </a:rPr>
              <a:t>BS: University of California, </a:t>
            </a:r>
          </a:p>
          <a:p>
            <a:pPr lvl="0" algn="ctr"/>
            <a:r>
              <a:rPr lang="en-US" sz="1200" i="1" dirty="0">
                <a:solidFill>
                  <a:schemeClr val="dk2"/>
                </a:solidFill>
                <a:latin typeface="Century Gothic"/>
                <a:ea typeface="Century Gothic"/>
                <a:cs typeface="Century Gothic"/>
                <a:sym typeface="Century Gothic"/>
              </a:rPr>
              <a:t>Santa Barbara</a:t>
            </a:r>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p:txBody>
      </p:sp>
      <p:sp>
        <p:nvSpPr>
          <p:cNvPr id="9" name="Google Shape;295;p5">
            <a:extLst>
              <a:ext uri="{FF2B5EF4-FFF2-40B4-BE49-F238E27FC236}">
                <a16:creationId xmlns:a16="http://schemas.microsoft.com/office/drawing/2014/main" id="{EB3193D7-4FAC-E8E4-70C8-9F714CA50F75}"/>
              </a:ext>
            </a:extLst>
          </p:cNvPr>
          <p:cNvSpPr txBox="1"/>
          <p:nvPr/>
        </p:nvSpPr>
        <p:spPr>
          <a:xfrm>
            <a:off x="6220733" y="4849618"/>
            <a:ext cx="2686954" cy="15696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Conner Style, DO</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lvl="0" algn="ctr"/>
            <a:r>
              <a:rPr lang="en-US" sz="1200" i="1" dirty="0">
                <a:solidFill>
                  <a:schemeClr val="dk2"/>
                </a:solidFill>
                <a:latin typeface="Century Gothic"/>
                <a:ea typeface="Century Gothic"/>
                <a:cs typeface="Century Gothic"/>
                <a:sym typeface="Century Gothic"/>
              </a:rPr>
              <a:t>DO: Philadelphia College of Osteopathic Medicine</a:t>
            </a:r>
          </a:p>
          <a:p>
            <a:pPr lvl="0" algn="ctr"/>
            <a:endParaRPr lang="en-US" sz="1200" i="1" dirty="0">
              <a:solidFill>
                <a:schemeClr val="dk2"/>
              </a:solidFill>
              <a:latin typeface="Century Gothic"/>
              <a:ea typeface="Century Gothic"/>
              <a:cs typeface="Century Gothic"/>
              <a:sym typeface="Century Gothic"/>
            </a:endParaRPr>
          </a:p>
          <a:p>
            <a:pPr lvl="0" algn="ctr"/>
            <a:r>
              <a:rPr lang="en-US" sz="1200" i="1" dirty="0">
                <a:solidFill>
                  <a:schemeClr val="dk2"/>
                </a:solidFill>
                <a:latin typeface="Century Gothic"/>
                <a:ea typeface="Century Gothic"/>
                <a:cs typeface="Century Gothic"/>
                <a:sym typeface="Century Gothic"/>
              </a:rPr>
              <a:t>BA: Rutgers University – </a:t>
            </a:r>
          </a:p>
          <a:p>
            <a:pPr lvl="0" algn="ctr"/>
            <a:r>
              <a:rPr lang="en-US" sz="1200" i="1" dirty="0">
                <a:solidFill>
                  <a:schemeClr val="dk2"/>
                </a:solidFill>
                <a:latin typeface="Century Gothic"/>
                <a:ea typeface="Century Gothic"/>
                <a:cs typeface="Century Gothic"/>
                <a:sym typeface="Century Gothic"/>
              </a:rPr>
              <a:t>New Brunswick</a:t>
            </a:r>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p:txBody>
      </p:sp>
      <p:pic>
        <p:nvPicPr>
          <p:cNvPr id="10" name="Picture 9">
            <a:extLst>
              <a:ext uri="{FF2B5EF4-FFF2-40B4-BE49-F238E27FC236}">
                <a16:creationId xmlns:a16="http://schemas.microsoft.com/office/drawing/2014/main" id="{90543205-2E70-741C-B49A-EE73882E07E9}"/>
              </a:ext>
            </a:extLst>
          </p:cNvPr>
          <p:cNvPicPr>
            <a:picLocks noChangeAspect="1"/>
          </p:cNvPicPr>
          <p:nvPr/>
        </p:nvPicPr>
        <p:blipFill>
          <a:blip r:embed="rId2"/>
          <a:stretch>
            <a:fillRect/>
          </a:stretch>
        </p:blipFill>
        <p:spPr>
          <a:xfrm>
            <a:off x="6598228" y="2202232"/>
            <a:ext cx="2117908" cy="2647385"/>
          </a:xfrm>
          <a:prstGeom prst="rect">
            <a:avLst/>
          </a:prstGeom>
        </p:spPr>
      </p:pic>
      <p:pic>
        <p:nvPicPr>
          <p:cNvPr id="11" name="Picture 10">
            <a:extLst>
              <a:ext uri="{FF2B5EF4-FFF2-40B4-BE49-F238E27FC236}">
                <a16:creationId xmlns:a16="http://schemas.microsoft.com/office/drawing/2014/main" id="{105B959F-E5E2-9939-A570-C8F4FC592705}"/>
              </a:ext>
            </a:extLst>
          </p:cNvPr>
          <p:cNvPicPr>
            <a:picLocks noChangeAspect="1"/>
          </p:cNvPicPr>
          <p:nvPr/>
        </p:nvPicPr>
        <p:blipFill>
          <a:blip r:embed="rId3"/>
          <a:stretch>
            <a:fillRect/>
          </a:stretch>
        </p:blipFill>
        <p:spPr>
          <a:xfrm>
            <a:off x="3293809" y="2202233"/>
            <a:ext cx="2556381" cy="2647385"/>
          </a:xfrm>
          <a:prstGeom prst="rect">
            <a:avLst/>
          </a:prstGeom>
        </p:spPr>
      </p:pic>
      <p:pic>
        <p:nvPicPr>
          <p:cNvPr id="12" name="Picture 11" descr="A person smiling for the camera&#10;&#10;Description automatically generated with low confidence">
            <a:extLst>
              <a:ext uri="{FF2B5EF4-FFF2-40B4-BE49-F238E27FC236}">
                <a16:creationId xmlns:a16="http://schemas.microsoft.com/office/drawing/2014/main" id="{E5CAB4CB-B09B-95EC-BEBB-005A4C365EDD}"/>
              </a:ext>
            </a:extLst>
          </p:cNvPr>
          <p:cNvPicPr>
            <a:picLocks noChangeAspect="1"/>
          </p:cNvPicPr>
          <p:nvPr/>
        </p:nvPicPr>
        <p:blipFill>
          <a:blip r:embed="rId4"/>
          <a:stretch>
            <a:fillRect/>
          </a:stretch>
        </p:blipFill>
        <p:spPr>
          <a:xfrm>
            <a:off x="427864" y="2187506"/>
            <a:ext cx="2117908" cy="2647385"/>
          </a:xfrm>
          <a:prstGeom prst="rect">
            <a:avLst/>
          </a:prstGeom>
        </p:spPr>
      </p:pic>
      <p:sp>
        <p:nvSpPr>
          <p:cNvPr id="13" name="Title 1">
            <a:extLst>
              <a:ext uri="{FF2B5EF4-FFF2-40B4-BE49-F238E27FC236}">
                <a16:creationId xmlns:a16="http://schemas.microsoft.com/office/drawing/2014/main" id="{48EAE933-47BD-8135-2F84-5C88424E3583}"/>
              </a:ext>
            </a:extLst>
          </p:cNvPr>
          <p:cNvSpPr>
            <a:spLocks noGrp="1"/>
          </p:cNvSpPr>
          <p:nvPr>
            <p:ph type="title"/>
          </p:nvPr>
        </p:nvSpPr>
        <p:spPr>
          <a:xfrm>
            <a:off x="593508" y="1124354"/>
            <a:ext cx="8229600" cy="1143004"/>
          </a:xfrm>
        </p:spPr>
        <p:txBody>
          <a:bodyPr/>
          <a:lstStyle/>
          <a:p>
            <a:r>
              <a:rPr lang="en-US" dirty="0" smtClean="0">
                <a:solidFill>
                  <a:schemeClr val="tx1"/>
                </a:solidFill>
              </a:rPr>
              <a:t>Our Residents – Class of 2026</a:t>
            </a:r>
            <a:endParaRPr lang="en-US" dirty="0">
              <a:solidFill>
                <a:schemeClr val="tx1"/>
              </a:solidFill>
            </a:endParaRPr>
          </a:p>
        </p:txBody>
      </p:sp>
    </p:spTree>
    <p:extLst>
      <p:ext uri="{BB962C8B-B14F-4D97-AF65-F5344CB8AC3E}">
        <p14:creationId xmlns:p14="http://schemas.microsoft.com/office/powerpoint/2010/main" val="302193984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93;p5">
            <a:extLst>
              <a:ext uri="{FF2B5EF4-FFF2-40B4-BE49-F238E27FC236}">
                <a16:creationId xmlns:a16="http://schemas.microsoft.com/office/drawing/2014/main" id="{FB3DC5B8-86DE-4FFD-47CE-192492589535}"/>
              </a:ext>
            </a:extLst>
          </p:cNvPr>
          <p:cNvSpPr txBox="1"/>
          <p:nvPr/>
        </p:nvSpPr>
        <p:spPr>
          <a:xfrm>
            <a:off x="175489" y="5019557"/>
            <a:ext cx="2982548"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Alexander Gordon, MD</a:t>
            </a:r>
            <a:endParaRPr dirty="0"/>
          </a:p>
          <a:p>
            <a:pPr marL="0" marR="0" lvl="0" indent="0" algn="ctr" rtl="0">
              <a:spcBef>
                <a:spcPts val="0"/>
              </a:spcBef>
              <a:spcAft>
                <a:spcPts val="0"/>
              </a:spcAft>
              <a:buNone/>
            </a:pPr>
            <a:endParaRPr sz="1200" i="1" dirty="0">
              <a:solidFill>
                <a:schemeClr val="dk2"/>
              </a:solidFill>
              <a:latin typeface="Century Gothic"/>
              <a:ea typeface="Century Gothic"/>
              <a:cs typeface="Century Gothic"/>
              <a:sym typeface="Century Gothic"/>
            </a:endParaRPr>
          </a:p>
          <a:p>
            <a:pPr algn="ctr"/>
            <a:r>
              <a:rPr lang="en-US" sz="1200" i="1" dirty="0">
                <a:solidFill>
                  <a:schemeClr val="dk2"/>
                </a:solidFill>
                <a:latin typeface="Century Gothic"/>
                <a:ea typeface="Century Gothic"/>
                <a:cs typeface="Century Gothic"/>
                <a:sym typeface="Century Gothic"/>
              </a:rPr>
              <a:t>MD/MPH: University of Miami</a:t>
            </a:r>
          </a:p>
          <a:p>
            <a:pPr algn="ctr"/>
            <a:r>
              <a:rPr lang="en-US" sz="1200" i="1" dirty="0">
                <a:solidFill>
                  <a:schemeClr val="dk2"/>
                </a:solidFill>
                <a:latin typeface="Century Gothic"/>
                <a:sym typeface="Century Gothic"/>
              </a:rPr>
              <a:t>Miller School of Medicine</a:t>
            </a:r>
          </a:p>
          <a:p>
            <a:pPr algn="ctr"/>
            <a:endParaRPr lang="en-US" sz="1200" i="1" dirty="0">
              <a:solidFill>
                <a:schemeClr val="dk2"/>
              </a:solidFill>
              <a:latin typeface="Century Gothic"/>
              <a:sym typeface="Century Gothic"/>
            </a:endParaRPr>
          </a:p>
          <a:p>
            <a:pPr algn="ctr"/>
            <a:r>
              <a:rPr lang="en-US" sz="1200" i="1" dirty="0">
                <a:solidFill>
                  <a:schemeClr val="dk2"/>
                </a:solidFill>
                <a:latin typeface="Century Gothic"/>
                <a:sym typeface="Century Gothic"/>
              </a:rPr>
              <a:t>BS: University of Maryland</a:t>
            </a:r>
          </a:p>
          <a:p>
            <a:pPr algn="ctr"/>
            <a:r>
              <a:rPr lang="en-US" sz="1200" i="1" dirty="0">
                <a:solidFill>
                  <a:schemeClr val="dk2"/>
                </a:solidFill>
                <a:latin typeface="Century Gothic"/>
                <a:sym typeface="Century Gothic"/>
              </a:rPr>
              <a:t>College Park</a:t>
            </a:r>
            <a:endParaRPr dirty="0"/>
          </a:p>
        </p:txBody>
      </p:sp>
      <p:sp>
        <p:nvSpPr>
          <p:cNvPr id="6" name="Google Shape;294;p5">
            <a:extLst>
              <a:ext uri="{FF2B5EF4-FFF2-40B4-BE49-F238E27FC236}">
                <a16:creationId xmlns:a16="http://schemas.microsoft.com/office/drawing/2014/main" id="{816A3501-6E8F-AD55-A460-F3C037C53757}"/>
              </a:ext>
            </a:extLst>
          </p:cNvPr>
          <p:cNvSpPr txBox="1"/>
          <p:nvPr/>
        </p:nvSpPr>
        <p:spPr>
          <a:xfrm>
            <a:off x="3158037" y="5019557"/>
            <a:ext cx="2827926"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Andrew </a:t>
            </a:r>
            <a:r>
              <a:rPr lang="en-US" sz="1200" i="1" dirty="0" err="1">
                <a:solidFill>
                  <a:schemeClr val="dk2"/>
                </a:solidFill>
                <a:latin typeface="Century Gothic"/>
                <a:ea typeface="Century Gothic"/>
                <a:cs typeface="Century Gothic"/>
                <a:sym typeface="Century Gothic"/>
              </a:rPr>
              <a:t>Pivovar</a:t>
            </a:r>
            <a:r>
              <a:rPr lang="en-US" sz="1200" i="1" dirty="0">
                <a:solidFill>
                  <a:schemeClr val="dk2"/>
                </a:solidFill>
                <a:latin typeface="Century Gothic"/>
                <a:ea typeface="Century Gothic"/>
                <a:cs typeface="Century Gothic"/>
                <a:sym typeface="Century Gothic"/>
              </a:rPr>
              <a:t>, MD</a:t>
            </a:r>
          </a:p>
          <a:p>
            <a:pPr marL="0" marR="0" lvl="0" indent="0" algn="ctr" rtl="0">
              <a:spcBef>
                <a:spcPts val="0"/>
              </a:spcBef>
              <a:spcAft>
                <a:spcPts val="0"/>
              </a:spcAft>
              <a:buNone/>
            </a:pPr>
            <a:endParaRPr lang="en-US" sz="1200" i="1" dirty="0">
              <a:solidFill>
                <a:schemeClr val="dk2"/>
              </a:solidFill>
              <a:latin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sym typeface="Century Gothic"/>
              </a:rPr>
              <a:t>MD: SUNY Upstate </a:t>
            </a:r>
          </a:p>
          <a:p>
            <a:pPr marL="0" marR="0" lvl="0" indent="0" algn="ctr" rtl="0">
              <a:spcBef>
                <a:spcPts val="0"/>
              </a:spcBef>
              <a:spcAft>
                <a:spcPts val="0"/>
              </a:spcAft>
              <a:buNone/>
            </a:pPr>
            <a:r>
              <a:rPr lang="en-US" sz="1200" i="1" dirty="0">
                <a:solidFill>
                  <a:schemeClr val="dk2"/>
                </a:solidFill>
                <a:latin typeface="Century Gothic"/>
                <a:sym typeface="Century Gothic"/>
              </a:rPr>
              <a:t>Medical University</a:t>
            </a:r>
          </a:p>
          <a:p>
            <a:pPr marL="0" marR="0" lvl="0" indent="0" algn="ctr" rtl="0">
              <a:spcBef>
                <a:spcPts val="0"/>
              </a:spcBef>
              <a:spcAft>
                <a:spcPts val="0"/>
              </a:spcAft>
              <a:buNone/>
            </a:pPr>
            <a:endParaRPr lang="en-US" sz="1200" i="1" dirty="0">
              <a:solidFill>
                <a:schemeClr val="dk2"/>
              </a:solidFill>
              <a:latin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sym typeface="Century Gothic"/>
              </a:rPr>
              <a:t>BA: Cornell University</a:t>
            </a:r>
            <a:endParaRPr sz="1200" i="1" dirty="0">
              <a:solidFill>
                <a:schemeClr val="dk2"/>
              </a:solidFill>
              <a:latin typeface="Century Gothic"/>
              <a:ea typeface="Century Gothic"/>
              <a:cs typeface="Century Gothic"/>
              <a:sym typeface="Century Gothic"/>
            </a:endParaRPr>
          </a:p>
        </p:txBody>
      </p:sp>
      <p:sp>
        <p:nvSpPr>
          <p:cNvPr id="7" name="Google Shape;295;p5">
            <a:extLst>
              <a:ext uri="{FF2B5EF4-FFF2-40B4-BE49-F238E27FC236}">
                <a16:creationId xmlns:a16="http://schemas.microsoft.com/office/drawing/2014/main" id="{F085033D-9966-6553-EDE7-C31650B84527}"/>
              </a:ext>
            </a:extLst>
          </p:cNvPr>
          <p:cNvSpPr txBox="1"/>
          <p:nvPr/>
        </p:nvSpPr>
        <p:spPr>
          <a:xfrm>
            <a:off x="6275204" y="5019557"/>
            <a:ext cx="2686954"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dirty="0">
                <a:solidFill>
                  <a:schemeClr val="dk2"/>
                </a:solidFill>
                <a:latin typeface="Century Gothic"/>
                <a:ea typeface="Century Gothic"/>
                <a:cs typeface="Century Gothic"/>
                <a:sym typeface="Century Gothic"/>
              </a:rPr>
              <a:t>Andrew </a:t>
            </a:r>
            <a:r>
              <a:rPr lang="en-US" sz="1200" i="1" dirty="0" err="1">
                <a:solidFill>
                  <a:schemeClr val="dk2"/>
                </a:solidFill>
                <a:latin typeface="Century Gothic"/>
                <a:ea typeface="Century Gothic"/>
                <a:cs typeface="Century Gothic"/>
                <a:sym typeface="Century Gothic"/>
              </a:rPr>
              <a:t>Trippiedi</a:t>
            </a:r>
            <a:r>
              <a:rPr lang="en-US" sz="1200" i="1" dirty="0">
                <a:solidFill>
                  <a:schemeClr val="dk2"/>
                </a:solidFill>
                <a:latin typeface="Century Gothic"/>
                <a:ea typeface="Century Gothic"/>
                <a:cs typeface="Century Gothic"/>
                <a:sym typeface="Century Gothic"/>
              </a:rPr>
              <a:t>, MD</a:t>
            </a:r>
          </a:p>
          <a:p>
            <a:pPr marL="0" marR="0" lvl="0" indent="0" algn="ctr" rtl="0">
              <a:spcBef>
                <a:spcPts val="0"/>
              </a:spcBef>
              <a:spcAft>
                <a:spcPts val="0"/>
              </a:spcAft>
              <a:buNone/>
            </a:pPr>
            <a:endParaRPr lang="en-US" sz="1200" i="1" dirty="0">
              <a:solidFill>
                <a:schemeClr val="dk2"/>
              </a:solidFill>
              <a:latin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sym typeface="Century Gothic"/>
              </a:rPr>
              <a:t>MD: Hackensack Meridian </a:t>
            </a:r>
          </a:p>
          <a:p>
            <a:pPr marL="0" marR="0" lvl="0" indent="0" algn="ctr" rtl="0">
              <a:spcBef>
                <a:spcPts val="0"/>
              </a:spcBef>
              <a:spcAft>
                <a:spcPts val="0"/>
              </a:spcAft>
              <a:buNone/>
            </a:pPr>
            <a:r>
              <a:rPr lang="en-US" sz="1200" i="1" dirty="0">
                <a:solidFill>
                  <a:schemeClr val="dk2"/>
                </a:solidFill>
                <a:latin typeface="Century Gothic"/>
                <a:sym typeface="Century Gothic"/>
              </a:rPr>
              <a:t>School of Medicine</a:t>
            </a:r>
          </a:p>
          <a:p>
            <a:pPr marL="0" marR="0" lvl="0" indent="0" algn="ctr" rtl="0">
              <a:spcBef>
                <a:spcPts val="0"/>
              </a:spcBef>
              <a:spcAft>
                <a:spcPts val="0"/>
              </a:spcAft>
              <a:buNone/>
            </a:pPr>
            <a:endParaRPr lang="en-US" sz="1200" i="1" dirty="0">
              <a:solidFill>
                <a:schemeClr val="dk2"/>
              </a:solidFill>
              <a:latin typeface="Century Gothic"/>
              <a:sym typeface="Century Gothic"/>
            </a:endParaRPr>
          </a:p>
          <a:p>
            <a:pPr marL="0" marR="0" lvl="0" indent="0" algn="ctr" rtl="0">
              <a:spcBef>
                <a:spcPts val="0"/>
              </a:spcBef>
              <a:spcAft>
                <a:spcPts val="0"/>
              </a:spcAft>
              <a:buNone/>
            </a:pPr>
            <a:r>
              <a:rPr lang="en-US" sz="1200" i="1" dirty="0">
                <a:solidFill>
                  <a:schemeClr val="dk2"/>
                </a:solidFill>
                <a:latin typeface="Century Gothic"/>
                <a:sym typeface="Century Gothic"/>
              </a:rPr>
              <a:t>BS: The College of New Jersey</a:t>
            </a:r>
            <a:endParaRPr sz="1200" i="1" dirty="0">
              <a:solidFill>
                <a:schemeClr val="dk2"/>
              </a:solidFill>
              <a:latin typeface="Century Gothic"/>
              <a:ea typeface="Century Gothic"/>
              <a:cs typeface="Century Gothic"/>
              <a:sym typeface="Century Gothic"/>
            </a:endParaRPr>
          </a:p>
        </p:txBody>
      </p:sp>
      <p:pic>
        <p:nvPicPr>
          <p:cNvPr id="8" name="Picture 7">
            <a:extLst>
              <a:ext uri="{FF2B5EF4-FFF2-40B4-BE49-F238E27FC236}">
                <a16:creationId xmlns:a16="http://schemas.microsoft.com/office/drawing/2014/main" id="{DBCBA3D6-6E51-244A-F202-C967F1B2AD10}"/>
              </a:ext>
            </a:extLst>
          </p:cNvPr>
          <p:cNvPicPr>
            <a:picLocks noChangeAspect="1"/>
          </p:cNvPicPr>
          <p:nvPr/>
        </p:nvPicPr>
        <p:blipFill>
          <a:blip r:embed="rId2"/>
          <a:stretch>
            <a:fillRect/>
          </a:stretch>
        </p:blipFill>
        <p:spPr>
          <a:xfrm>
            <a:off x="757082" y="2244522"/>
            <a:ext cx="1915842" cy="2706217"/>
          </a:xfrm>
          <a:prstGeom prst="rect">
            <a:avLst/>
          </a:prstGeom>
        </p:spPr>
      </p:pic>
      <p:pic>
        <p:nvPicPr>
          <p:cNvPr id="13" name="Picture 12">
            <a:extLst>
              <a:ext uri="{FF2B5EF4-FFF2-40B4-BE49-F238E27FC236}">
                <a16:creationId xmlns:a16="http://schemas.microsoft.com/office/drawing/2014/main" id="{B5B5736F-5C97-A8B2-A7DB-319AE50714BE}"/>
              </a:ext>
            </a:extLst>
          </p:cNvPr>
          <p:cNvPicPr>
            <a:picLocks noChangeAspect="1"/>
          </p:cNvPicPr>
          <p:nvPr/>
        </p:nvPicPr>
        <p:blipFill>
          <a:blip r:embed="rId3"/>
          <a:stretch>
            <a:fillRect/>
          </a:stretch>
        </p:blipFill>
        <p:spPr>
          <a:xfrm>
            <a:off x="3614079" y="2272763"/>
            <a:ext cx="1915842" cy="2679568"/>
          </a:xfrm>
          <a:prstGeom prst="rect">
            <a:avLst/>
          </a:prstGeom>
        </p:spPr>
      </p:pic>
      <p:pic>
        <p:nvPicPr>
          <p:cNvPr id="14" name="Picture 13">
            <a:extLst>
              <a:ext uri="{FF2B5EF4-FFF2-40B4-BE49-F238E27FC236}">
                <a16:creationId xmlns:a16="http://schemas.microsoft.com/office/drawing/2014/main" id="{E18F2807-5FC3-7ECF-24F3-11FE4C35BAE2}"/>
              </a:ext>
            </a:extLst>
          </p:cNvPr>
          <p:cNvPicPr>
            <a:picLocks noChangeAspect="1"/>
          </p:cNvPicPr>
          <p:nvPr/>
        </p:nvPicPr>
        <p:blipFill>
          <a:blip r:embed="rId4"/>
          <a:stretch>
            <a:fillRect/>
          </a:stretch>
        </p:blipFill>
        <p:spPr>
          <a:xfrm>
            <a:off x="6572333" y="2271171"/>
            <a:ext cx="2004269" cy="2700114"/>
          </a:xfrm>
          <a:prstGeom prst="rect">
            <a:avLst/>
          </a:prstGeom>
        </p:spPr>
      </p:pic>
      <p:sp>
        <p:nvSpPr>
          <p:cNvPr id="9" name="Title 1">
            <a:extLst>
              <a:ext uri="{FF2B5EF4-FFF2-40B4-BE49-F238E27FC236}">
                <a16:creationId xmlns:a16="http://schemas.microsoft.com/office/drawing/2014/main" id="{48EAE933-47BD-8135-2F84-5C88424E3583}"/>
              </a:ext>
            </a:extLst>
          </p:cNvPr>
          <p:cNvSpPr>
            <a:spLocks noGrp="1"/>
          </p:cNvSpPr>
          <p:nvPr>
            <p:ph type="title"/>
          </p:nvPr>
        </p:nvSpPr>
        <p:spPr>
          <a:xfrm>
            <a:off x="593508" y="1124354"/>
            <a:ext cx="8229600" cy="1143004"/>
          </a:xfrm>
        </p:spPr>
        <p:txBody>
          <a:bodyPr/>
          <a:lstStyle/>
          <a:p>
            <a:r>
              <a:rPr lang="en-US" dirty="0" smtClean="0">
                <a:solidFill>
                  <a:schemeClr val="tx1"/>
                </a:solidFill>
              </a:rPr>
              <a:t>Our Residents – Class of 2027</a:t>
            </a:r>
            <a:endParaRPr lang="en-US" dirty="0">
              <a:solidFill>
                <a:schemeClr val="tx1"/>
              </a:solidFill>
            </a:endParaRPr>
          </a:p>
        </p:txBody>
      </p:sp>
    </p:spTree>
    <p:extLst>
      <p:ext uri="{BB962C8B-B14F-4D97-AF65-F5344CB8AC3E}">
        <p14:creationId xmlns:p14="http://schemas.microsoft.com/office/powerpoint/2010/main" val="105906074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93;p5">
            <a:extLst>
              <a:ext uri="{FF2B5EF4-FFF2-40B4-BE49-F238E27FC236}">
                <a16:creationId xmlns:a16="http://schemas.microsoft.com/office/drawing/2014/main" id="{5D99750A-7E2D-128C-0AA0-F2A902DC334D}"/>
              </a:ext>
            </a:extLst>
          </p:cNvPr>
          <p:cNvSpPr txBox="1"/>
          <p:nvPr/>
        </p:nvSpPr>
        <p:spPr>
          <a:xfrm>
            <a:off x="87952" y="4737216"/>
            <a:ext cx="2982548" cy="11079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i="1" dirty="0" err="1">
                <a:solidFill>
                  <a:schemeClr val="dk2"/>
                </a:solidFill>
                <a:latin typeface="Century Gothic"/>
                <a:ea typeface="Century Gothic"/>
                <a:cs typeface="Century Gothic"/>
                <a:sym typeface="Century Gothic"/>
              </a:rPr>
              <a:t>Andrieh</a:t>
            </a:r>
            <a:r>
              <a:rPr lang="en-US" sz="1100" i="1" dirty="0">
                <a:solidFill>
                  <a:schemeClr val="dk2"/>
                </a:solidFill>
                <a:latin typeface="Century Gothic"/>
                <a:ea typeface="Century Gothic"/>
                <a:cs typeface="Century Gothic"/>
                <a:sym typeface="Century Gothic"/>
              </a:rPr>
              <a:t> </a:t>
            </a:r>
            <a:r>
              <a:rPr lang="en-US" sz="1100" i="1" dirty="0" err="1">
                <a:solidFill>
                  <a:schemeClr val="dk2"/>
                </a:solidFill>
                <a:latin typeface="Century Gothic"/>
                <a:ea typeface="Century Gothic"/>
                <a:cs typeface="Century Gothic"/>
                <a:sym typeface="Century Gothic"/>
              </a:rPr>
              <a:t>Darwich</a:t>
            </a:r>
            <a:r>
              <a:rPr lang="en-US" sz="1100" i="1" dirty="0">
                <a:solidFill>
                  <a:schemeClr val="dk2"/>
                </a:solidFill>
                <a:latin typeface="Century Gothic"/>
                <a:ea typeface="Century Gothic"/>
                <a:cs typeface="Century Gothic"/>
                <a:sym typeface="Century Gothic"/>
              </a:rPr>
              <a:t>, MD</a:t>
            </a:r>
            <a:endParaRPr sz="1200" dirty="0"/>
          </a:p>
          <a:p>
            <a:pPr marL="0" marR="0" lvl="0" indent="0" algn="ctr" rtl="0">
              <a:spcBef>
                <a:spcPts val="0"/>
              </a:spcBef>
              <a:spcAft>
                <a:spcPts val="0"/>
              </a:spcAft>
              <a:buNone/>
            </a:pPr>
            <a:endParaRPr sz="1100" i="1" dirty="0">
              <a:solidFill>
                <a:schemeClr val="dk2"/>
              </a:solidFill>
              <a:latin typeface="Century Gothic"/>
              <a:ea typeface="Century Gothic"/>
              <a:cs typeface="Century Gothic"/>
              <a:sym typeface="Century Gothic"/>
            </a:endParaRPr>
          </a:p>
          <a:p>
            <a:pPr algn="ctr"/>
            <a:r>
              <a:rPr lang="en-US" sz="1100" i="1" dirty="0">
                <a:solidFill>
                  <a:schemeClr val="dk2"/>
                </a:solidFill>
                <a:latin typeface="Century Gothic"/>
                <a:sym typeface="Century Gothic"/>
              </a:rPr>
              <a:t>MD: Hackensack Meridian School of Medicine</a:t>
            </a:r>
          </a:p>
          <a:p>
            <a:pPr algn="ctr"/>
            <a:endParaRPr lang="en-US" sz="1100" i="1" dirty="0">
              <a:solidFill>
                <a:schemeClr val="dk2"/>
              </a:solidFill>
              <a:latin typeface="Century Gothic"/>
              <a:sym typeface="Century Gothic"/>
            </a:endParaRPr>
          </a:p>
          <a:p>
            <a:pPr algn="ctr"/>
            <a:r>
              <a:rPr lang="en-US" sz="1100" i="1" dirty="0">
                <a:solidFill>
                  <a:schemeClr val="dk2"/>
                </a:solidFill>
                <a:latin typeface="Century Gothic"/>
                <a:sym typeface="Century Gothic"/>
              </a:rPr>
              <a:t>BS: Seton Hall University</a:t>
            </a:r>
            <a:endParaRPr sz="1200" dirty="0"/>
          </a:p>
        </p:txBody>
      </p:sp>
      <p:sp>
        <p:nvSpPr>
          <p:cNvPr id="3" name="Google Shape;294;p5">
            <a:extLst>
              <a:ext uri="{FF2B5EF4-FFF2-40B4-BE49-F238E27FC236}">
                <a16:creationId xmlns:a16="http://schemas.microsoft.com/office/drawing/2014/main" id="{421EA41D-EB8D-47C4-8B3E-513976D13574}"/>
              </a:ext>
            </a:extLst>
          </p:cNvPr>
          <p:cNvSpPr txBox="1"/>
          <p:nvPr/>
        </p:nvSpPr>
        <p:spPr>
          <a:xfrm>
            <a:off x="3245576" y="4737216"/>
            <a:ext cx="2827926" cy="11079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i="1" dirty="0">
                <a:solidFill>
                  <a:schemeClr val="dk2"/>
                </a:solidFill>
                <a:latin typeface="Century Gothic"/>
                <a:ea typeface="Century Gothic"/>
                <a:cs typeface="Century Gothic"/>
                <a:sym typeface="Century Gothic"/>
              </a:rPr>
              <a:t>Andrew Fine, MD</a:t>
            </a:r>
          </a:p>
          <a:p>
            <a:pPr marL="0" marR="0" lvl="0" indent="0" algn="ctr" rtl="0">
              <a:spcBef>
                <a:spcPts val="0"/>
              </a:spcBef>
              <a:spcAft>
                <a:spcPts val="0"/>
              </a:spcAft>
              <a:buNone/>
            </a:pPr>
            <a:endParaRPr lang="en-US" sz="1100" i="1" dirty="0">
              <a:solidFill>
                <a:schemeClr val="dk2"/>
              </a:solidFill>
              <a:latin typeface="Century Gothic"/>
              <a:sym typeface="Century Gothic"/>
            </a:endParaRPr>
          </a:p>
          <a:p>
            <a:pPr marL="0" marR="0" lvl="0" indent="0" algn="ctr" rtl="0">
              <a:spcBef>
                <a:spcPts val="0"/>
              </a:spcBef>
              <a:spcAft>
                <a:spcPts val="0"/>
              </a:spcAft>
              <a:buNone/>
            </a:pPr>
            <a:r>
              <a:rPr lang="en-US" sz="1100" i="1" dirty="0">
                <a:solidFill>
                  <a:schemeClr val="dk2"/>
                </a:solidFill>
                <a:latin typeface="Century Gothic"/>
                <a:sym typeface="Century Gothic"/>
              </a:rPr>
              <a:t>DO: Lake Erie College of Osteopathic Medicine at Elmira</a:t>
            </a:r>
          </a:p>
          <a:p>
            <a:pPr marL="0" marR="0" lvl="0" indent="0" algn="ctr" rtl="0">
              <a:spcBef>
                <a:spcPts val="0"/>
              </a:spcBef>
              <a:spcAft>
                <a:spcPts val="0"/>
              </a:spcAft>
              <a:buNone/>
            </a:pPr>
            <a:endParaRPr lang="en-US" sz="1100" i="1" dirty="0">
              <a:solidFill>
                <a:schemeClr val="dk2"/>
              </a:solidFill>
              <a:latin typeface="Century Gothic"/>
              <a:sym typeface="Century Gothic"/>
            </a:endParaRPr>
          </a:p>
          <a:p>
            <a:pPr marL="0" marR="0" lvl="0" indent="0" algn="ctr" rtl="0">
              <a:spcBef>
                <a:spcPts val="0"/>
              </a:spcBef>
              <a:spcAft>
                <a:spcPts val="0"/>
              </a:spcAft>
              <a:buNone/>
            </a:pPr>
            <a:r>
              <a:rPr lang="en-US" sz="1100" i="1" dirty="0">
                <a:solidFill>
                  <a:schemeClr val="dk2"/>
                </a:solidFill>
                <a:latin typeface="Century Gothic"/>
                <a:sym typeface="Century Gothic"/>
              </a:rPr>
              <a:t>BS: The Pennsylvania State University</a:t>
            </a:r>
            <a:endParaRPr sz="1100" i="1" dirty="0">
              <a:solidFill>
                <a:schemeClr val="dk2"/>
              </a:solidFill>
              <a:latin typeface="Century Gothic"/>
              <a:ea typeface="Century Gothic"/>
              <a:cs typeface="Century Gothic"/>
              <a:sym typeface="Century Gothic"/>
            </a:endParaRPr>
          </a:p>
        </p:txBody>
      </p:sp>
      <p:sp>
        <p:nvSpPr>
          <p:cNvPr id="9" name="Google Shape;295;p5">
            <a:extLst>
              <a:ext uri="{FF2B5EF4-FFF2-40B4-BE49-F238E27FC236}">
                <a16:creationId xmlns:a16="http://schemas.microsoft.com/office/drawing/2014/main" id="{2862F040-F8E6-DB25-3760-384A6855C49C}"/>
              </a:ext>
            </a:extLst>
          </p:cNvPr>
          <p:cNvSpPr txBox="1"/>
          <p:nvPr/>
        </p:nvSpPr>
        <p:spPr>
          <a:xfrm>
            <a:off x="6308838" y="4737216"/>
            <a:ext cx="2686954" cy="12772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i="1" dirty="0">
                <a:solidFill>
                  <a:schemeClr val="dk2"/>
                </a:solidFill>
                <a:latin typeface="Century Gothic"/>
                <a:ea typeface="Century Gothic"/>
                <a:cs typeface="Century Gothic"/>
                <a:sym typeface="Century Gothic"/>
              </a:rPr>
              <a:t>Hector Sandoval, MD</a:t>
            </a:r>
          </a:p>
          <a:p>
            <a:pPr marL="0" marR="0" lvl="0" indent="0" algn="ctr" rtl="0">
              <a:spcBef>
                <a:spcPts val="0"/>
              </a:spcBef>
              <a:spcAft>
                <a:spcPts val="0"/>
              </a:spcAft>
              <a:buNone/>
            </a:pPr>
            <a:endParaRPr lang="en-US" sz="1100" i="1" dirty="0">
              <a:solidFill>
                <a:schemeClr val="dk2"/>
              </a:solidFill>
              <a:latin typeface="Century Gothic"/>
              <a:sym typeface="Century Gothic"/>
            </a:endParaRPr>
          </a:p>
          <a:p>
            <a:pPr marL="0" marR="0" lvl="0" indent="0" algn="ctr" rtl="0">
              <a:spcBef>
                <a:spcPts val="0"/>
              </a:spcBef>
              <a:spcAft>
                <a:spcPts val="0"/>
              </a:spcAft>
              <a:buNone/>
            </a:pPr>
            <a:r>
              <a:rPr lang="en-US" sz="1100" i="1" dirty="0">
                <a:solidFill>
                  <a:schemeClr val="dk2"/>
                </a:solidFill>
                <a:latin typeface="Century Gothic"/>
                <a:sym typeface="Century Gothic"/>
              </a:rPr>
              <a:t>MD: State University of New York Downstate Health Sciences</a:t>
            </a:r>
          </a:p>
          <a:p>
            <a:pPr marL="0" marR="0" lvl="0" indent="0" algn="ctr" rtl="0">
              <a:spcBef>
                <a:spcPts val="0"/>
              </a:spcBef>
              <a:spcAft>
                <a:spcPts val="0"/>
              </a:spcAft>
              <a:buNone/>
            </a:pPr>
            <a:endParaRPr lang="en-US" sz="1100" i="1" dirty="0">
              <a:solidFill>
                <a:schemeClr val="dk2"/>
              </a:solidFill>
              <a:latin typeface="Century Gothic"/>
              <a:sym typeface="Century Gothic"/>
            </a:endParaRPr>
          </a:p>
          <a:p>
            <a:pPr marL="0" marR="0" lvl="0" indent="0" algn="ctr" rtl="0">
              <a:spcBef>
                <a:spcPts val="0"/>
              </a:spcBef>
              <a:spcAft>
                <a:spcPts val="0"/>
              </a:spcAft>
              <a:buNone/>
            </a:pPr>
            <a:r>
              <a:rPr lang="en-US" sz="1100" i="1" dirty="0">
                <a:solidFill>
                  <a:schemeClr val="dk2"/>
                </a:solidFill>
                <a:latin typeface="Century Gothic"/>
                <a:sym typeface="Century Gothic"/>
              </a:rPr>
              <a:t>BS: University of California, Los Angeles</a:t>
            </a:r>
            <a:endParaRPr sz="1100" i="1" dirty="0">
              <a:solidFill>
                <a:schemeClr val="dk2"/>
              </a:solidFill>
              <a:latin typeface="Century Gothic"/>
              <a:ea typeface="Century Gothic"/>
              <a:cs typeface="Century Gothic"/>
              <a:sym typeface="Century Gothic"/>
            </a:endParaRPr>
          </a:p>
        </p:txBody>
      </p:sp>
      <p:pic>
        <p:nvPicPr>
          <p:cNvPr id="10" name="Picture 9" descr="A person in a suit and tie&#10;&#10;Description automatically generated">
            <a:extLst>
              <a:ext uri="{FF2B5EF4-FFF2-40B4-BE49-F238E27FC236}">
                <a16:creationId xmlns:a16="http://schemas.microsoft.com/office/drawing/2014/main" id="{A61BB26D-B6B4-6363-4D84-9734A4E16D76}"/>
              </a:ext>
            </a:extLst>
          </p:cNvPr>
          <p:cNvPicPr>
            <a:picLocks noChangeAspect="1"/>
          </p:cNvPicPr>
          <p:nvPr/>
        </p:nvPicPr>
        <p:blipFill>
          <a:blip r:embed="rId2"/>
          <a:stretch>
            <a:fillRect/>
          </a:stretch>
        </p:blipFill>
        <p:spPr>
          <a:xfrm>
            <a:off x="752622" y="2214059"/>
            <a:ext cx="1653209" cy="2479814"/>
          </a:xfrm>
          <a:prstGeom prst="rect">
            <a:avLst/>
          </a:prstGeom>
        </p:spPr>
      </p:pic>
      <p:pic>
        <p:nvPicPr>
          <p:cNvPr id="11" name="Picture 10" descr="A person in a suit and tie&#10;&#10;Description automatically generated">
            <a:extLst>
              <a:ext uri="{FF2B5EF4-FFF2-40B4-BE49-F238E27FC236}">
                <a16:creationId xmlns:a16="http://schemas.microsoft.com/office/drawing/2014/main" id="{CCAEFE4A-4D13-8B52-D6B0-529F7362C585}"/>
              </a:ext>
            </a:extLst>
          </p:cNvPr>
          <p:cNvPicPr>
            <a:picLocks noChangeAspect="1"/>
          </p:cNvPicPr>
          <p:nvPr/>
        </p:nvPicPr>
        <p:blipFill>
          <a:blip r:embed="rId3"/>
          <a:stretch>
            <a:fillRect/>
          </a:stretch>
        </p:blipFill>
        <p:spPr>
          <a:xfrm>
            <a:off x="6738171" y="2214059"/>
            <a:ext cx="1981897" cy="2425499"/>
          </a:xfrm>
          <a:prstGeom prst="rect">
            <a:avLst/>
          </a:prstGeom>
        </p:spPr>
      </p:pic>
      <p:pic>
        <p:nvPicPr>
          <p:cNvPr id="12" name="Picture 11" descr="A person in a suit and tie&#10;&#10;Description automatically generated">
            <a:extLst>
              <a:ext uri="{FF2B5EF4-FFF2-40B4-BE49-F238E27FC236}">
                <a16:creationId xmlns:a16="http://schemas.microsoft.com/office/drawing/2014/main" id="{67DB31BB-0A2A-9579-EB14-2EA5DDB7FC3D}"/>
              </a:ext>
            </a:extLst>
          </p:cNvPr>
          <p:cNvPicPr>
            <a:picLocks noChangeAspect="1"/>
          </p:cNvPicPr>
          <p:nvPr/>
        </p:nvPicPr>
        <p:blipFill>
          <a:blip r:embed="rId4"/>
          <a:stretch>
            <a:fillRect/>
          </a:stretch>
        </p:blipFill>
        <p:spPr>
          <a:xfrm>
            <a:off x="3762010" y="2224832"/>
            <a:ext cx="1787285" cy="2479814"/>
          </a:xfrm>
          <a:prstGeom prst="rect">
            <a:avLst/>
          </a:prstGeom>
        </p:spPr>
      </p:pic>
      <p:sp>
        <p:nvSpPr>
          <p:cNvPr id="13" name="Title 1">
            <a:extLst>
              <a:ext uri="{FF2B5EF4-FFF2-40B4-BE49-F238E27FC236}">
                <a16:creationId xmlns:a16="http://schemas.microsoft.com/office/drawing/2014/main" id="{48EAE933-47BD-8135-2F84-5C88424E3583}"/>
              </a:ext>
            </a:extLst>
          </p:cNvPr>
          <p:cNvSpPr>
            <a:spLocks noGrp="1"/>
          </p:cNvSpPr>
          <p:nvPr>
            <p:ph type="title"/>
          </p:nvPr>
        </p:nvSpPr>
        <p:spPr>
          <a:xfrm>
            <a:off x="593508" y="1124354"/>
            <a:ext cx="8229600" cy="1143004"/>
          </a:xfrm>
        </p:spPr>
        <p:txBody>
          <a:bodyPr/>
          <a:lstStyle/>
          <a:p>
            <a:r>
              <a:rPr lang="en-US" dirty="0" smtClean="0">
                <a:solidFill>
                  <a:schemeClr val="tx1"/>
                </a:solidFill>
              </a:rPr>
              <a:t>Our Residents – Class of 2028</a:t>
            </a:r>
            <a:endParaRPr lang="en-US" dirty="0">
              <a:solidFill>
                <a:schemeClr val="tx1"/>
              </a:solidFill>
            </a:endParaRPr>
          </a:p>
        </p:txBody>
      </p:sp>
    </p:spTree>
    <p:extLst>
      <p:ext uri="{BB962C8B-B14F-4D97-AF65-F5344CB8AC3E}">
        <p14:creationId xmlns:p14="http://schemas.microsoft.com/office/powerpoint/2010/main" val="156346759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769" y="1438966"/>
            <a:ext cx="8422877" cy="1143007"/>
          </a:xfrm>
        </p:spPr>
        <p:txBody>
          <a:bodyPr>
            <a:normAutofit fontScale="90000"/>
          </a:bodyPr>
          <a:lstStyle/>
          <a:p>
            <a:pPr algn="ctr"/>
            <a:r>
              <a:rPr lang="en-US" dirty="0" smtClean="0"/>
              <a:t>Newly Acquired – ACGME Accreditation</a:t>
            </a:r>
            <a:endParaRPr lang="en-US" dirty="0"/>
          </a:p>
        </p:txBody>
      </p:sp>
      <p:sp>
        <p:nvSpPr>
          <p:cNvPr id="3" name="Text Placeholder 2"/>
          <p:cNvSpPr>
            <a:spLocks noGrp="1"/>
          </p:cNvSpPr>
          <p:nvPr>
            <p:ph type="body" idx="1"/>
          </p:nvPr>
        </p:nvSpPr>
        <p:spPr>
          <a:xfrm>
            <a:off x="457046" y="2441296"/>
            <a:ext cx="8229600" cy="3663436"/>
          </a:xfrm>
        </p:spPr>
        <p:txBody>
          <a:bodyPr>
            <a:noAutofit/>
          </a:bodyPr>
          <a:lstStyle/>
          <a:p>
            <a:r>
              <a:rPr lang="en-US" sz="2700" dirty="0" smtClean="0"/>
              <a:t>2000 – 2015: St. John’s Episcopal hospital Ophthalmology program was approved and under AOA accreditation</a:t>
            </a:r>
          </a:p>
          <a:p>
            <a:r>
              <a:rPr lang="en-US" sz="2700" dirty="0" smtClean="0"/>
              <a:t>2015 – 2020: The program received ACGME “pre-accreditation” in compliance with AOA-ACGME merger</a:t>
            </a:r>
          </a:p>
          <a:p>
            <a:r>
              <a:rPr lang="en-US" sz="2700" dirty="0" smtClean="0"/>
              <a:t>2020 – Present: ACGME – initial accreditation obtained</a:t>
            </a:r>
          </a:p>
          <a:p>
            <a:pPr lvl="1"/>
            <a:r>
              <a:rPr lang="en-US" sz="2700" dirty="0" smtClean="0"/>
              <a:t>Next steps: Committee review for tenured accreditation</a:t>
            </a:r>
            <a:endParaRPr lang="en-US" sz="2700" dirty="0"/>
          </a:p>
        </p:txBody>
      </p:sp>
    </p:spTree>
    <p:extLst>
      <p:ext uri="{BB962C8B-B14F-4D97-AF65-F5344CB8AC3E}">
        <p14:creationId xmlns:p14="http://schemas.microsoft.com/office/powerpoint/2010/main" val="389720537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279" y="929010"/>
            <a:ext cx="4820285" cy="1143007"/>
          </a:xfrm>
        </p:spPr>
        <p:txBody>
          <a:bodyPr/>
          <a:lstStyle/>
          <a:p>
            <a:pPr algn="ctr"/>
            <a:r>
              <a:rPr lang="en-US" dirty="0" smtClean="0"/>
              <a:t>Rotation Sites</a:t>
            </a:r>
            <a:endParaRPr lang="en-US" dirty="0"/>
          </a:p>
        </p:txBody>
      </p:sp>
      <p:sp>
        <p:nvSpPr>
          <p:cNvPr id="3" name="Text Placeholder 2"/>
          <p:cNvSpPr>
            <a:spLocks noGrp="1"/>
          </p:cNvSpPr>
          <p:nvPr>
            <p:ph type="body" idx="1"/>
          </p:nvPr>
        </p:nvSpPr>
        <p:spPr>
          <a:xfrm>
            <a:off x="272560" y="1990020"/>
            <a:ext cx="3991709" cy="4525966"/>
          </a:xfrm>
        </p:spPr>
        <p:txBody>
          <a:bodyPr>
            <a:noAutofit/>
          </a:bodyPr>
          <a:lstStyle/>
          <a:p>
            <a:r>
              <a:rPr lang="en-US" sz="1600" dirty="0" smtClean="0"/>
              <a:t>One Brooklyn Health – Interfaith Medical Center</a:t>
            </a:r>
          </a:p>
          <a:p>
            <a:pPr lvl="1"/>
            <a:r>
              <a:rPr lang="en-US" sz="1600" dirty="0" smtClean="0"/>
              <a:t>Site Director: Dr. </a:t>
            </a:r>
            <a:r>
              <a:rPr lang="en-US" sz="1600" dirty="0" err="1" smtClean="0"/>
              <a:t>Kopelowitz</a:t>
            </a:r>
            <a:endParaRPr lang="en-US" sz="1600" dirty="0" smtClean="0"/>
          </a:p>
          <a:p>
            <a:pPr lvl="1"/>
            <a:r>
              <a:rPr lang="en-US" sz="1600" dirty="0" smtClean="0"/>
              <a:t>3 teaching </a:t>
            </a:r>
            <a:r>
              <a:rPr lang="en-US" sz="1600" dirty="0" err="1" smtClean="0"/>
              <a:t>attendings</a:t>
            </a:r>
            <a:endParaRPr lang="en-US" sz="1600" dirty="0" smtClean="0"/>
          </a:p>
          <a:p>
            <a:pPr lvl="1"/>
            <a:r>
              <a:rPr lang="en-US" sz="1600" dirty="0" smtClean="0"/>
              <a:t>Weekly </a:t>
            </a:r>
            <a:r>
              <a:rPr lang="en-US" sz="1600" dirty="0" err="1" smtClean="0"/>
              <a:t>peds</a:t>
            </a:r>
            <a:r>
              <a:rPr lang="en-US" sz="1600" dirty="0" smtClean="0"/>
              <a:t> clinics</a:t>
            </a:r>
          </a:p>
          <a:p>
            <a:r>
              <a:rPr lang="en-US" sz="1600" dirty="0" smtClean="0"/>
              <a:t>One Brooklyn Health – </a:t>
            </a:r>
            <a:r>
              <a:rPr lang="en-US" sz="1600" dirty="0" err="1" smtClean="0"/>
              <a:t>Kingsbrook</a:t>
            </a:r>
            <a:r>
              <a:rPr lang="en-US" sz="1600" dirty="0" smtClean="0"/>
              <a:t> Hospita</a:t>
            </a:r>
            <a:r>
              <a:rPr lang="en-US" sz="1600" dirty="0"/>
              <a:t>l</a:t>
            </a:r>
            <a:endParaRPr lang="en-US" sz="1600" dirty="0" smtClean="0"/>
          </a:p>
          <a:p>
            <a:pPr lvl="1"/>
            <a:r>
              <a:rPr lang="en-US" sz="1600" dirty="0" smtClean="0"/>
              <a:t>Site Director: Dr. Smith</a:t>
            </a:r>
          </a:p>
          <a:p>
            <a:pPr lvl="1"/>
            <a:r>
              <a:rPr lang="en-US" sz="1600" dirty="0" smtClean="0"/>
              <a:t>Neuro-ophthalmology, glaucoma, and </a:t>
            </a:r>
            <a:r>
              <a:rPr lang="en-US" sz="1600" dirty="0" err="1" smtClean="0"/>
              <a:t>oculoplastics</a:t>
            </a:r>
            <a:r>
              <a:rPr lang="en-US" sz="1600" dirty="0" smtClean="0"/>
              <a:t> subspecialists</a:t>
            </a:r>
          </a:p>
          <a:p>
            <a:r>
              <a:rPr lang="en-US" sz="1600" dirty="0" smtClean="0"/>
              <a:t>One Brooklyn Health – Brookdale Hospital</a:t>
            </a:r>
          </a:p>
          <a:p>
            <a:pPr lvl="1"/>
            <a:r>
              <a:rPr lang="en-US" sz="1600" dirty="0" smtClean="0"/>
              <a:t>Site Director: </a:t>
            </a:r>
            <a:r>
              <a:rPr lang="en-US" sz="1600" dirty="0" err="1" smtClean="0"/>
              <a:t>Dr</a:t>
            </a:r>
            <a:r>
              <a:rPr lang="en-US" sz="1600" dirty="0" smtClean="0"/>
              <a:t> </a:t>
            </a:r>
            <a:r>
              <a:rPr lang="en-US" sz="1600" dirty="0" err="1" smtClean="0"/>
              <a:t>Harooni</a:t>
            </a:r>
            <a:endParaRPr lang="en-US" sz="1600" dirty="0" smtClean="0"/>
          </a:p>
          <a:p>
            <a:pPr lvl="1"/>
            <a:r>
              <a:rPr lang="en-US" sz="1600" dirty="0" smtClean="0"/>
              <a:t>Level 2 trauma, retina, glaucoma, and cornea subspecialists</a:t>
            </a:r>
            <a:endParaRPr lang="en-US" sz="1600" dirty="0"/>
          </a:p>
        </p:txBody>
      </p:sp>
      <p:pic>
        <p:nvPicPr>
          <p:cNvPr id="4" name="Google Shape;345;p10">
            <a:extLst>
              <a:ext uri="{FF2B5EF4-FFF2-40B4-BE49-F238E27FC236}">
                <a16:creationId xmlns:a16="http://schemas.microsoft.com/office/drawing/2014/main" id="{74C8F855-C288-56B5-4A5A-3CC9CA359DDD}"/>
              </a:ext>
            </a:extLst>
          </p:cNvPr>
          <p:cNvPicPr preferRelativeResize="0"/>
          <p:nvPr/>
        </p:nvPicPr>
        <p:blipFill rotWithShape="1">
          <a:blip r:embed="rId2">
            <a:alphaModFix/>
          </a:blip>
          <a:srcRect l="7188" t="8997" r="38471" b="3740"/>
          <a:stretch/>
        </p:blipFill>
        <p:spPr>
          <a:xfrm>
            <a:off x="4969648" y="1990020"/>
            <a:ext cx="3621356" cy="2590801"/>
          </a:xfrm>
          <a:prstGeom prst="rect">
            <a:avLst/>
          </a:prstGeom>
          <a:noFill/>
          <a:ln>
            <a:noFill/>
          </a:ln>
        </p:spPr>
      </p:pic>
      <p:sp>
        <p:nvSpPr>
          <p:cNvPr id="6" name="Text Placeholder 2"/>
          <p:cNvSpPr txBox="1">
            <a:spLocks/>
          </p:cNvSpPr>
          <p:nvPr/>
        </p:nvSpPr>
        <p:spPr>
          <a:xfrm>
            <a:off x="4686301" y="4662818"/>
            <a:ext cx="4336118" cy="201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hangingPunct="1"/>
            <a:r>
              <a:rPr lang="en-US" sz="1600" dirty="0" smtClean="0"/>
              <a:t>St. John’s Episcopal Hospital</a:t>
            </a:r>
          </a:p>
          <a:p>
            <a:pPr lvl="1" hangingPunct="1"/>
            <a:r>
              <a:rPr lang="en-US" sz="1600" dirty="0" smtClean="0"/>
              <a:t>Dr. Kirsch’s and Dr. </a:t>
            </a:r>
            <a:r>
              <a:rPr lang="en-US" sz="1600" dirty="0" err="1" smtClean="0"/>
              <a:t>Saffra’s</a:t>
            </a:r>
            <a:r>
              <a:rPr lang="en-US" sz="1600" dirty="0" smtClean="0"/>
              <a:t> private offices</a:t>
            </a:r>
          </a:p>
          <a:p>
            <a:pPr hangingPunct="1"/>
            <a:r>
              <a:rPr lang="en-US" sz="1600" dirty="0" smtClean="0"/>
              <a:t>Maimonides </a:t>
            </a:r>
            <a:r>
              <a:rPr lang="en-US" sz="1600" dirty="0" err="1" smtClean="0"/>
              <a:t>Midwood</a:t>
            </a:r>
            <a:r>
              <a:rPr lang="en-US" sz="1600" dirty="0" smtClean="0"/>
              <a:t> Community Hospital</a:t>
            </a:r>
          </a:p>
          <a:p>
            <a:pPr lvl="1" hangingPunct="1"/>
            <a:r>
              <a:rPr lang="en-US" sz="1600" dirty="0" smtClean="0"/>
              <a:t>Site Director: Dr. </a:t>
            </a:r>
            <a:r>
              <a:rPr lang="en-US" sz="1600" dirty="0" err="1" smtClean="0"/>
              <a:t>Saffra</a:t>
            </a:r>
            <a:endParaRPr lang="en-US" sz="1600" dirty="0" smtClean="0"/>
          </a:p>
          <a:p>
            <a:pPr lvl="1" hangingPunct="1"/>
            <a:r>
              <a:rPr lang="en-US" sz="1600" dirty="0" smtClean="0"/>
              <a:t>Cataract, retina, and </a:t>
            </a:r>
            <a:r>
              <a:rPr lang="en-US" sz="1600" dirty="0" err="1" smtClean="0"/>
              <a:t>oculoplastics</a:t>
            </a:r>
            <a:r>
              <a:rPr lang="en-US" sz="1600" dirty="0" smtClean="0"/>
              <a:t> subspecialists</a:t>
            </a:r>
            <a:endParaRPr lang="en-US" sz="1600" dirty="0"/>
          </a:p>
        </p:txBody>
      </p:sp>
    </p:spTree>
    <p:extLst>
      <p:ext uri="{BB962C8B-B14F-4D97-AF65-F5344CB8AC3E}">
        <p14:creationId xmlns:p14="http://schemas.microsoft.com/office/powerpoint/2010/main" val="407963609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351;p11" descr="New York's most dangerous hospitals">
            <a:extLst>
              <a:ext uri="{FF2B5EF4-FFF2-40B4-BE49-F238E27FC236}">
                <a16:creationId xmlns:a16="http://schemas.microsoft.com/office/drawing/2014/main" id="{56B94F4B-61FA-E935-1636-D197AD1F81E5}"/>
              </a:ext>
            </a:extLst>
          </p:cNvPr>
          <p:cNvPicPr preferRelativeResize="0"/>
          <p:nvPr/>
        </p:nvPicPr>
        <p:blipFill rotWithShape="1">
          <a:blip r:embed="rId2">
            <a:alphaModFix/>
          </a:blip>
          <a:srcRect l="3190" r="11563" b="4"/>
          <a:stretch/>
        </p:blipFill>
        <p:spPr>
          <a:xfrm>
            <a:off x="4068400" y="3406450"/>
            <a:ext cx="5075577" cy="3451549"/>
          </a:xfrm>
          <a:prstGeom prst="rect">
            <a:avLst/>
          </a:prstGeom>
          <a:noFill/>
          <a:ln>
            <a:noFill/>
          </a:ln>
        </p:spPr>
      </p:pic>
      <p:pic>
        <p:nvPicPr>
          <p:cNvPr id="3" name="Google Shape;352;p11" descr="Kingsbrook Jewish Medical Center - Wikipedia">
            <a:extLst>
              <a:ext uri="{FF2B5EF4-FFF2-40B4-BE49-F238E27FC236}">
                <a16:creationId xmlns:a16="http://schemas.microsoft.com/office/drawing/2014/main" id="{E2925014-15D1-5872-61ED-DBF4BEB83E80}"/>
              </a:ext>
            </a:extLst>
          </p:cNvPr>
          <p:cNvPicPr preferRelativeResize="0"/>
          <p:nvPr/>
        </p:nvPicPr>
        <p:blipFill rotWithShape="1">
          <a:blip r:embed="rId3">
            <a:alphaModFix/>
          </a:blip>
          <a:srcRect l="15198" r="24290" b="2"/>
          <a:stretch/>
        </p:blipFill>
        <p:spPr>
          <a:xfrm>
            <a:off x="5240900" y="-45100"/>
            <a:ext cx="3903075" cy="3451549"/>
          </a:xfrm>
          <a:prstGeom prst="rect">
            <a:avLst/>
          </a:prstGeom>
          <a:noFill/>
          <a:ln>
            <a:noFill/>
          </a:ln>
        </p:spPr>
      </p:pic>
      <p:pic>
        <p:nvPicPr>
          <p:cNvPr id="4" name="Google Shape;353;p11" descr="Interfaith Medical Center files plan to exit bankruptcy">
            <a:extLst>
              <a:ext uri="{FF2B5EF4-FFF2-40B4-BE49-F238E27FC236}">
                <a16:creationId xmlns:a16="http://schemas.microsoft.com/office/drawing/2014/main" id="{1FF43D35-30F4-92C9-9F15-96A1C330F9B9}"/>
              </a:ext>
            </a:extLst>
          </p:cNvPr>
          <p:cNvPicPr preferRelativeResize="0"/>
          <p:nvPr/>
        </p:nvPicPr>
        <p:blipFill rotWithShape="1">
          <a:blip r:embed="rId4">
            <a:alphaModFix/>
          </a:blip>
          <a:srcRect r="-2" b="742"/>
          <a:stretch/>
        </p:blipFill>
        <p:spPr>
          <a:xfrm>
            <a:off x="25" y="3200400"/>
            <a:ext cx="4913349" cy="3657601"/>
          </a:xfrm>
          <a:prstGeom prst="rect">
            <a:avLst/>
          </a:prstGeom>
          <a:noFill/>
          <a:ln>
            <a:noFill/>
          </a:ln>
        </p:spPr>
      </p:pic>
      <p:pic>
        <p:nvPicPr>
          <p:cNvPr id="5" name="Picture 2">
            <a:extLst>
              <a:ext uri="{FF2B5EF4-FFF2-40B4-BE49-F238E27FC236}">
                <a16:creationId xmlns:a16="http://schemas.microsoft.com/office/drawing/2014/main" id="{48341D7D-FE09-6F7C-2C7D-D74F68D2DB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84663"/>
            <a:ext cx="5240898" cy="3930674"/>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355;p11">
            <a:extLst>
              <a:ext uri="{FF2B5EF4-FFF2-40B4-BE49-F238E27FC236}">
                <a16:creationId xmlns:a16="http://schemas.microsoft.com/office/drawing/2014/main" id="{4C1E2581-B0F7-E697-C579-94EB5547B69F}"/>
              </a:ext>
            </a:extLst>
          </p:cNvPr>
          <p:cNvPicPr preferRelativeResize="0"/>
          <p:nvPr/>
        </p:nvPicPr>
        <p:blipFill>
          <a:blip r:embed="rId6">
            <a:alphaModFix/>
          </a:blip>
          <a:stretch>
            <a:fillRect/>
          </a:stretch>
        </p:blipFill>
        <p:spPr>
          <a:xfrm>
            <a:off x="3652612" y="1308575"/>
            <a:ext cx="3539825" cy="2326475"/>
          </a:xfrm>
          <a:prstGeom prst="rect">
            <a:avLst/>
          </a:prstGeom>
          <a:noFill/>
          <a:ln>
            <a:noFill/>
          </a:ln>
        </p:spPr>
      </p:pic>
    </p:spTree>
    <p:extLst>
      <p:ext uri="{BB962C8B-B14F-4D97-AF65-F5344CB8AC3E}">
        <p14:creationId xmlns:p14="http://schemas.microsoft.com/office/powerpoint/2010/main" val="130086382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279" y="929010"/>
            <a:ext cx="4820285" cy="1143007"/>
          </a:xfrm>
        </p:spPr>
        <p:txBody>
          <a:bodyPr/>
          <a:lstStyle/>
          <a:p>
            <a:pPr algn="ctr"/>
            <a:r>
              <a:rPr lang="en-US" dirty="0" smtClean="0"/>
              <a:t>Off-Site Rotations</a:t>
            </a:r>
            <a:endParaRPr lang="en-US" dirty="0"/>
          </a:p>
        </p:txBody>
      </p:sp>
      <p:sp>
        <p:nvSpPr>
          <p:cNvPr id="3" name="Text Placeholder 2"/>
          <p:cNvSpPr>
            <a:spLocks noGrp="1"/>
          </p:cNvSpPr>
          <p:nvPr>
            <p:ph type="body" idx="1"/>
          </p:nvPr>
        </p:nvSpPr>
        <p:spPr>
          <a:xfrm>
            <a:off x="272560" y="1990020"/>
            <a:ext cx="4589586" cy="4525966"/>
          </a:xfrm>
        </p:spPr>
        <p:txBody>
          <a:bodyPr>
            <a:noAutofit/>
          </a:bodyPr>
          <a:lstStyle/>
          <a:p>
            <a:r>
              <a:rPr lang="en-US" sz="1400" dirty="0" smtClean="0"/>
              <a:t>Erie, PA – second year pediatrics rotation</a:t>
            </a:r>
          </a:p>
          <a:p>
            <a:r>
              <a:rPr lang="en-US" sz="1400" dirty="0" smtClean="0"/>
              <a:t>8 weeks</a:t>
            </a:r>
          </a:p>
          <a:p>
            <a:r>
              <a:rPr lang="en-US" sz="1400" dirty="0" smtClean="0"/>
              <a:t>Site Director: Dr. Sala</a:t>
            </a:r>
          </a:p>
          <a:p>
            <a:pPr lvl="1"/>
            <a:r>
              <a:rPr lang="en-US" sz="1400" dirty="0" smtClean="0"/>
              <a:t>Dr. Sala’s private office</a:t>
            </a:r>
          </a:p>
          <a:p>
            <a:pPr lvl="2"/>
            <a:r>
              <a:rPr lang="en-US" sz="1400" dirty="0" smtClean="0"/>
              <a:t>Clinic and surgical cases</a:t>
            </a:r>
          </a:p>
          <a:p>
            <a:pPr lvl="2"/>
            <a:r>
              <a:rPr lang="en-US" sz="1400" dirty="0" smtClean="0"/>
              <a:t>St. Vincent’s-Allegheny Health Network</a:t>
            </a:r>
          </a:p>
          <a:p>
            <a:pPr lvl="3"/>
            <a:r>
              <a:rPr lang="en-US" sz="1400" dirty="0" smtClean="0"/>
              <a:t>Pediatric ophthalmology</a:t>
            </a:r>
          </a:p>
          <a:p>
            <a:pPr lvl="3"/>
            <a:r>
              <a:rPr lang="en-US" sz="1400" dirty="0" smtClean="0"/>
              <a:t>General and trauma call</a:t>
            </a:r>
          </a:p>
          <a:p>
            <a:pPr lvl="3"/>
            <a:r>
              <a:rPr lang="en-US" sz="1400" dirty="0" smtClean="0"/>
              <a:t>NICU ROP rounds</a:t>
            </a:r>
          </a:p>
          <a:p>
            <a:pPr lvl="2"/>
            <a:r>
              <a:rPr lang="en-US" sz="1400" dirty="0" smtClean="0"/>
              <a:t>UPMC </a:t>
            </a:r>
            <a:r>
              <a:rPr lang="en-US" sz="1400" dirty="0" err="1" smtClean="0"/>
              <a:t>Hamot</a:t>
            </a:r>
            <a:endParaRPr lang="en-US" sz="1400" dirty="0" smtClean="0"/>
          </a:p>
          <a:p>
            <a:pPr lvl="3"/>
            <a:r>
              <a:rPr lang="en-US" sz="1400" dirty="0" smtClean="0"/>
              <a:t>Tertiary care center</a:t>
            </a:r>
          </a:p>
          <a:p>
            <a:pPr lvl="3"/>
            <a:r>
              <a:rPr lang="en-US" sz="1400" dirty="0" smtClean="0"/>
              <a:t>General and trauma call</a:t>
            </a:r>
          </a:p>
          <a:p>
            <a:pPr lvl="3"/>
            <a:r>
              <a:rPr lang="en-US" sz="1400" dirty="0" smtClean="0"/>
              <a:t>NICU ROP rounds</a:t>
            </a:r>
          </a:p>
          <a:p>
            <a:pPr lvl="2"/>
            <a:r>
              <a:rPr lang="en-US" sz="1400" dirty="0" smtClean="0"/>
              <a:t>Village Surgery Center of Erie</a:t>
            </a:r>
          </a:p>
          <a:p>
            <a:pPr lvl="3"/>
            <a:r>
              <a:rPr lang="en-US" sz="1400" dirty="0" smtClean="0"/>
              <a:t>Weekly wet lab sessions available</a:t>
            </a:r>
          </a:p>
        </p:txBody>
      </p:sp>
      <p:pic>
        <p:nvPicPr>
          <p:cNvPr id="7" name="Google Shape;362;p12">
            <a:extLst>
              <a:ext uri="{FF2B5EF4-FFF2-40B4-BE49-F238E27FC236}">
                <a16:creationId xmlns:a16="http://schemas.microsoft.com/office/drawing/2014/main" id="{5B8B3C7C-146A-F563-687E-E03A33766C54}"/>
              </a:ext>
            </a:extLst>
          </p:cNvPr>
          <p:cNvPicPr preferRelativeResize="0"/>
          <p:nvPr/>
        </p:nvPicPr>
        <p:blipFill>
          <a:blip r:embed="rId2">
            <a:alphaModFix/>
          </a:blip>
          <a:stretch>
            <a:fillRect/>
          </a:stretch>
        </p:blipFill>
        <p:spPr>
          <a:xfrm>
            <a:off x="5437927" y="3010465"/>
            <a:ext cx="3311225" cy="1152527"/>
          </a:xfrm>
          <a:prstGeom prst="rect">
            <a:avLst/>
          </a:prstGeom>
          <a:noFill/>
          <a:ln>
            <a:noFill/>
          </a:ln>
        </p:spPr>
      </p:pic>
      <p:pic>
        <p:nvPicPr>
          <p:cNvPr id="8" name="Google Shape;363;p12">
            <a:extLst>
              <a:ext uri="{FF2B5EF4-FFF2-40B4-BE49-F238E27FC236}">
                <a16:creationId xmlns:a16="http://schemas.microsoft.com/office/drawing/2014/main" id="{18988484-EDE0-B55B-44ED-2E483872B852}"/>
              </a:ext>
            </a:extLst>
          </p:cNvPr>
          <p:cNvPicPr preferRelativeResize="0"/>
          <p:nvPr/>
        </p:nvPicPr>
        <p:blipFill>
          <a:blip r:embed="rId3">
            <a:alphaModFix/>
          </a:blip>
          <a:stretch>
            <a:fillRect/>
          </a:stretch>
        </p:blipFill>
        <p:spPr>
          <a:xfrm>
            <a:off x="5437926" y="5315518"/>
            <a:ext cx="3360087" cy="1350211"/>
          </a:xfrm>
          <a:prstGeom prst="rect">
            <a:avLst/>
          </a:prstGeom>
          <a:noFill/>
          <a:ln>
            <a:noFill/>
          </a:ln>
        </p:spPr>
      </p:pic>
      <p:pic>
        <p:nvPicPr>
          <p:cNvPr id="9" name="Google Shape;364;p12">
            <a:extLst>
              <a:ext uri="{FF2B5EF4-FFF2-40B4-BE49-F238E27FC236}">
                <a16:creationId xmlns:a16="http://schemas.microsoft.com/office/drawing/2014/main" id="{44BE1106-CB0B-09DD-2F6B-ABA21CEC5F7E}"/>
              </a:ext>
            </a:extLst>
          </p:cNvPr>
          <p:cNvPicPr preferRelativeResize="0"/>
          <p:nvPr/>
        </p:nvPicPr>
        <p:blipFill>
          <a:blip r:embed="rId4">
            <a:alphaModFix/>
          </a:blip>
          <a:stretch>
            <a:fillRect/>
          </a:stretch>
        </p:blipFill>
        <p:spPr>
          <a:xfrm>
            <a:off x="5437927" y="4162991"/>
            <a:ext cx="3360087" cy="1152527"/>
          </a:xfrm>
          <a:prstGeom prst="rect">
            <a:avLst/>
          </a:prstGeom>
          <a:noFill/>
          <a:ln>
            <a:noFill/>
          </a:ln>
        </p:spPr>
      </p:pic>
      <p:pic>
        <p:nvPicPr>
          <p:cNvPr id="10" name="Google Shape;365;p12">
            <a:extLst>
              <a:ext uri="{FF2B5EF4-FFF2-40B4-BE49-F238E27FC236}">
                <a16:creationId xmlns:a16="http://schemas.microsoft.com/office/drawing/2014/main" id="{9B617265-C8E5-D69F-226C-1DE9E23F8D95}"/>
              </a:ext>
            </a:extLst>
          </p:cNvPr>
          <p:cNvPicPr preferRelativeResize="0"/>
          <p:nvPr/>
        </p:nvPicPr>
        <p:blipFill>
          <a:blip r:embed="rId5">
            <a:alphaModFix/>
          </a:blip>
          <a:stretch>
            <a:fillRect/>
          </a:stretch>
        </p:blipFill>
        <p:spPr>
          <a:xfrm>
            <a:off x="5437926" y="1922275"/>
            <a:ext cx="3311225" cy="1152527"/>
          </a:xfrm>
          <a:prstGeom prst="rect">
            <a:avLst/>
          </a:prstGeom>
          <a:noFill/>
          <a:ln>
            <a:noFill/>
          </a:ln>
        </p:spPr>
      </p:pic>
    </p:spTree>
    <p:extLst>
      <p:ext uri="{BB962C8B-B14F-4D97-AF65-F5344CB8AC3E}">
        <p14:creationId xmlns:p14="http://schemas.microsoft.com/office/powerpoint/2010/main" val="391416071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769" y="1438966"/>
            <a:ext cx="8422877" cy="1143007"/>
          </a:xfrm>
        </p:spPr>
        <p:txBody>
          <a:bodyPr>
            <a:normAutofit/>
          </a:bodyPr>
          <a:lstStyle/>
          <a:p>
            <a:pPr algn="ctr"/>
            <a:r>
              <a:rPr lang="en-US" dirty="0" smtClean="0"/>
              <a:t>On-Call Schedule</a:t>
            </a:r>
            <a:endParaRPr lang="en-US" dirty="0"/>
          </a:p>
        </p:txBody>
      </p:sp>
      <p:sp>
        <p:nvSpPr>
          <p:cNvPr id="3" name="Text Placeholder 2"/>
          <p:cNvSpPr>
            <a:spLocks noGrp="1"/>
          </p:cNvSpPr>
          <p:nvPr>
            <p:ph type="body" idx="1"/>
          </p:nvPr>
        </p:nvSpPr>
        <p:spPr>
          <a:xfrm>
            <a:off x="457046" y="2441296"/>
            <a:ext cx="8229600" cy="3663436"/>
          </a:xfrm>
        </p:spPr>
        <p:txBody>
          <a:bodyPr>
            <a:noAutofit/>
          </a:bodyPr>
          <a:lstStyle/>
          <a:p>
            <a:r>
              <a:rPr lang="en-US" sz="2700" dirty="0" smtClean="0"/>
              <a:t>PGY2: ~8 calls per month (1 weekday/week + 1 weekend)</a:t>
            </a:r>
          </a:p>
          <a:p>
            <a:r>
              <a:rPr lang="en-US" sz="2700" dirty="0" smtClean="0"/>
              <a:t>PGY-3: ~4 calls per month (1 weekday/week + 1 weekend every 2 months)</a:t>
            </a:r>
          </a:p>
          <a:p>
            <a:r>
              <a:rPr lang="en-US" sz="2700" dirty="0" smtClean="0"/>
              <a:t>PGY-4: No primary call, ~1 week backup/month</a:t>
            </a:r>
          </a:p>
          <a:p>
            <a:endParaRPr lang="en-US" sz="2700" dirty="0"/>
          </a:p>
          <a:p>
            <a:pPr marL="0" indent="0">
              <a:buNone/>
            </a:pPr>
            <a:r>
              <a:rPr lang="en-US" sz="2700" dirty="0" smtClean="0"/>
              <a:t>**Call schedules vary per month based on vacations, outside rotations and clinical courses. These are averages per month.</a:t>
            </a:r>
            <a:endParaRPr lang="en-US" sz="2700" dirty="0"/>
          </a:p>
        </p:txBody>
      </p:sp>
    </p:spTree>
    <p:extLst>
      <p:ext uri="{BB962C8B-B14F-4D97-AF65-F5344CB8AC3E}">
        <p14:creationId xmlns:p14="http://schemas.microsoft.com/office/powerpoint/2010/main" val="301334324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273" y="1034519"/>
            <a:ext cx="8422877" cy="1143007"/>
          </a:xfrm>
        </p:spPr>
        <p:txBody>
          <a:bodyPr>
            <a:normAutofit/>
          </a:bodyPr>
          <a:lstStyle/>
          <a:p>
            <a:pPr algn="ctr"/>
            <a:r>
              <a:rPr lang="en-US" dirty="0" smtClean="0"/>
              <a:t>Resident Education</a:t>
            </a:r>
            <a:endParaRPr lang="en-US" dirty="0"/>
          </a:p>
        </p:txBody>
      </p:sp>
      <p:sp>
        <p:nvSpPr>
          <p:cNvPr id="3" name="Text Placeholder 2"/>
          <p:cNvSpPr>
            <a:spLocks noGrp="1"/>
          </p:cNvSpPr>
          <p:nvPr>
            <p:ph type="body" idx="1"/>
          </p:nvPr>
        </p:nvSpPr>
        <p:spPr>
          <a:xfrm>
            <a:off x="457046" y="2115980"/>
            <a:ext cx="8229600" cy="3663436"/>
          </a:xfrm>
        </p:spPr>
        <p:txBody>
          <a:bodyPr>
            <a:noAutofit/>
          </a:bodyPr>
          <a:lstStyle/>
          <a:p>
            <a:r>
              <a:rPr lang="en-US" sz="1800" dirty="0"/>
              <a:t>BCSC Board Review Series – every Tuesday evening (resident-run, proctored by the program director)</a:t>
            </a:r>
          </a:p>
          <a:p>
            <a:r>
              <a:rPr lang="en-US" sz="1800" dirty="0" err="1" smtClean="0"/>
              <a:t>OphthoQuestions</a:t>
            </a:r>
            <a:r>
              <a:rPr lang="en-US" sz="1800" dirty="0" smtClean="0"/>
              <a:t> </a:t>
            </a:r>
            <a:r>
              <a:rPr lang="en-US" sz="1800" dirty="0"/>
              <a:t>covered by the program for all PGY2-PGY4 residents</a:t>
            </a:r>
          </a:p>
          <a:p>
            <a:r>
              <a:rPr lang="en-US" sz="1800" dirty="0" smtClean="0"/>
              <a:t>Weekly </a:t>
            </a:r>
            <a:r>
              <a:rPr lang="en-US" sz="1800" dirty="0"/>
              <a:t>Grand Rounds at SUNY Downstate Ophthalmology – every Thursday afternoon</a:t>
            </a:r>
          </a:p>
          <a:p>
            <a:r>
              <a:rPr lang="en-US" sz="1800" dirty="0" smtClean="0"/>
              <a:t>Will’s </a:t>
            </a:r>
            <a:r>
              <a:rPr lang="en-US" sz="1800" dirty="0"/>
              <a:t>Eye Hospital Ophthalmology Review Course – every March</a:t>
            </a:r>
          </a:p>
          <a:p>
            <a:r>
              <a:rPr lang="en-US" sz="1800" dirty="0" smtClean="0"/>
              <a:t>Weekly </a:t>
            </a:r>
            <a:r>
              <a:rPr lang="en-US" sz="1800" dirty="0"/>
              <a:t>Journal Club – every Wednesday morning</a:t>
            </a:r>
          </a:p>
          <a:p>
            <a:r>
              <a:rPr lang="en-US" sz="1800" dirty="0" smtClean="0"/>
              <a:t>Manhattan </a:t>
            </a:r>
            <a:r>
              <a:rPr lang="en-US" sz="1800" dirty="0"/>
              <a:t>Eye and Ear Infirmary review course before OKAPs every year</a:t>
            </a:r>
          </a:p>
          <a:p>
            <a:r>
              <a:rPr lang="en-US" sz="1800" dirty="0" smtClean="0"/>
              <a:t>St</a:t>
            </a:r>
            <a:r>
              <a:rPr lang="en-US" sz="1800" dirty="0"/>
              <a:t>. John’s Episcopal Ophthalmology Sim Lab – available to all residents 24/7 to practice under a   cataract scope, simulated and animal practice eyes, with surgical instruments and supplies. </a:t>
            </a:r>
          </a:p>
          <a:p>
            <a:r>
              <a:rPr lang="en-US" sz="1800" dirty="0" smtClean="0"/>
              <a:t>Optional </a:t>
            </a:r>
            <a:r>
              <a:rPr lang="en-US" sz="1800" dirty="0"/>
              <a:t>educational activities (remote) with Wills Eye Hospital, Uveitis Society Fellows, </a:t>
            </a:r>
            <a:r>
              <a:rPr lang="en-US" sz="1800" dirty="0" err="1"/>
              <a:t>Cybersight</a:t>
            </a:r>
            <a:r>
              <a:rPr lang="en-US" sz="1800" dirty="0"/>
              <a:t>, North-American Neuro-Ophthalmology Society, and </a:t>
            </a:r>
            <a:r>
              <a:rPr lang="en-US" sz="1800" dirty="0" err="1"/>
              <a:t>Northwell</a:t>
            </a:r>
            <a:r>
              <a:rPr lang="en-US" sz="1800" dirty="0"/>
              <a:t> Health Eye Institute.</a:t>
            </a:r>
          </a:p>
        </p:txBody>
      </p:sp>
    </p:spTree>
    <p:extLst>
      <p:ext uri="{BB962C8B-B14F-4D97-AF65-F5344CB8AC3E}">
        <p14:creationId xmlns:p14="http://schemas.microsoft.com/office/powerpoint/2010/main" val="166930565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769" y="1438966"/>
            <a:ext cx="8422877" cy="1143007"/>
          </a:xfrm>
        </p:spPr>
        <p:txBody>
          <a:bodyPr>
            <a:normAutofit/>
          </a:bodyPr>
          <a:lstStyle/>
          <a:p>
            <a:pPr algn="ctr"/>
            <a:r>
              <a:rPr lang="en-US" dirty="0" smtClean="0"/>
              <a:t>Research Opportunities</a:t>
            </a:r>
            <a:endParaRPr lang="en-US" dirty="0"/>
          </a:p>
        </p:txBody>
      </p:sp>
      <p:sp>
        <p:nvSpPr>
          <p:cNvPr id="3" name="Text Placeholder 2"/>
          <p:cNvSpPr>
            <a:spLocks noGrp="1"/>
          </p:cNvSpPr>
          <p:nvPr>
            <p:ph type="body" idx="1"/>
          </p:nvPr>
        </p:nvSpPr>
        <p:spPr>
          <a:xfrm>
            <a:off x="457046" y="2441296"/>
            <a:ext cx="8229600" cy="3663436"/>
          </a:xfrm>
        </p:spPr>
        <p:txBody>
          <a:bodyPr>
            <a:noAutofit/>
          </a:bodyPr>
          <a:lstStyle/>
          <a:p>
            <a:pPr marL="0" indent="0">
              <a:buNone/>
            </a:pPr>
            <a:r>
              <a:rPr lang="en-US" sz="2700" dirty="0"/>
              <a:t>Residents will be supported by faculty to participate </a:t>
            </a:r>
            <a:r>
              <a:rPr lang="en-US" sz="2700" dirty="0" smtClean="0"/>
              <a:t>in and </a:t>
            </a:r>
            <a:r>
              <a:rPr lang="en-US" sz="2700" dirty="0"/>
              <a:t>conduct research of their own interest. Residents are encouraged to submit manuscripts for publication and/or poster presentations to meetings such as AAO or ARVO. Financial support is given for accepted publication fees. </a:t>
            </a:r>
          </a:p>
        </p:txBody>
      </p:sp>
    </p:spTree>
    <p:extLst>
      <p:ext uri="{BB962C8B-B14F-4D97-AF65-F5344CB8AC3E}">
        <p14:creationId xmlns:p14="http://schemas.microsoft.com/office/powerpoint/2010/main" val="97846722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273" y="1034519"/>
            <a:ext cx="8422877" cy="1143007"/>
          </a:xfrm>
        </p:spPr>
        <p:txBody>
          <a:bodyPr>
            <a:normAutofit/>
          </a:bodyPr>
          <a:lstStyle/>
          <a:p>
            <a:pPr algn="ctr"/>
            <a:r>
              <a:rPr lang="en-US" dirty="0" smtClean="0"/>
              <a:t>Integrated Intern Year</a:t>
            </a:r>
            <a:endParaRPr lang="en-US" dirty="0"/>
          </a:p>
        </p:txBody>
      </p:sp>
      <p:sp>
        <p:nvSpPr>
          <p:cNvPr id="3" name="Text Placeholder 2"/>
          <p:cNvSpPr>
            <a:spLocks noGrp="1"/>
          </p:cNvSpPr>
          <p:nvPr>
            <p:ph type="body" idx="1"/>
          </p:nvPr>
        </p:nvSpPr>
        <p:spPr>
          <a:xfrm>
            <a:off x="457046" y="2115980"/>
            <a:ext cx="4290800" cy="3663436"/>
          </a:xfrm>
        </p:spPr>
        <p:txBody>
          <a:bodyPr>
            <a:noAutofit/>
          </a:bodyPr>
          <a:lstStyle/>
          <a:p>
            <a:r>
              <a:rPr lang="en-US" sz="2200" dirty="0" smtClean="0"/>
              <a:t>St. John’s Episcopal Hospital</a:t>
            </a:r>
          </a:p>
          <a:p>
            <a:pPr lvl="1"/>
            <a:r>
              <a:rPr lang="en-US" sz="2200" dirty="0" smtClean="0"/>
              <a:t>Ophthalmology – 3 months</a:t>
            </a:r>
          </a:p>
          <a:p>
            <a:pPr lvl="1"/>
            <a:r>
              <a:rPr lang="en-US" sz="2200" dirty="0" smtClean="0"/>
              <a:t>Internal Medicine – 4 months</a:t>
            </a:r>
          </a:p>
          <a:p>
            <a:pPr lvl="1"/>
            <a:r>
              <a:rPr lang="en-US" sz="2200" dirty="0" smtClean="0"/>
              <a:t>Neurology – 1 month</a:t>
            </a:r>
          </a:p>
          <a:p>
            <a:pPr lvl="1"/>
            <a:r>
              <a:rPr lang="en-US" sz="2200" dirty="0" smtClean="0"/>
              <a:t>ENT – 1 month</a:t>
            </a:r>
          </a:p>
          <a:p>
            <a:pPr lvl="1"/>
            <a:r>
              <a:rPr lang="en-US" sz="2200" dirty="0" smtClean="0"/>
              <a:t>Emergency Medicine – 1 month</a:t>
            </a:r>
          </a:p>
          <a:p>
            <a:pPr lvl="1"/>
            <a:r>
              <a:rPr lang="en-US" sz="2200" dirty="0" smtClean="0"/>
              <a:t>Radiology – 1 month</a:t>
            </a:r>
          </a:p>
          <a:p>
            <a:pPr lvl="1"/>
            <a:r>
              <a:rPr lang="en-US" sz="2200" dirty="0" smtClean="0"/>
              <a:t>Ambulatory Outpatient – 1 month</a:t>
            </a:r>
            <a:endParaRPr lang="en-US" sz="2200" dirty="0"/>
          </a:p>
        </p:txBody>
      </p:sp>
      <p:pic>
        <p:nvPicPr>
          <p:cNvPr id="4" name="Google Shape;393;p16">
            <a:extLst>
              <a:ext uri="{FF2B5EF4-FFF2-40B4-BE49-F238E27FC236}">
                <a16:creationId xmlns:a16="http://schemas.microsoft.com/office/drawing/2014/main" id="{7B7CFB9C-56D6-4D92-FBEA-15B50011423E}"/>
              </a:ext>
            </a:extLst>
          </p:cNvPr>
          <p:cNvPicPr preferRelativeResize="0"/>
          <p:nvPr/>
        </p:nvPicPr>
        <p:blipFill>
          <a:blip r:embed="rId2">
            <a:alphaModFix/>
          </a:blip>
          <a:stretch>
            <a:fillRect/>
          </a:stretch>
        </p:blipFill>
        <p:spPr>
          <a:xfrm>
            <a:off x="4747846" y="2615165"/>
            <a:ext cx="4305126" cy="2869373"/>
          </a:xfrm>
          <a:prstGeom prst="rect">
            <a:avLst/>
          </a:prstGeom>
          <a:noFill/>
          <a:ln>
            <a:noFill/>
          </a:ln>
        </p:spPr>
      </p:pic>
    </p:spTree>
    <p:extLst>
      <p:ext uri="{BB962C8B-B14F-4D97-AF65-F5344CB8AC3E}">
        <p14:creationId xmlns:p14="http://schemas.microsoft.com/office/powerpoint/2010/main" val="40287681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273" y="1034519"/>
            <a:ext cx="8422877" cy="1143007"/>
          </a:xfrm>
        </p:spPr>
        <p:txBody>
          <a:bodyPr>
            <a:normAutofit/>
          </a:bodyPr>
          <a:lstStyle/>
          <a:p>
            <a:pPr algn="ctr"/>
            <a:r>
              <a:rPr lang="en-US" dirty="0" smtClean="0"/>
              <a:t>House Staff Benefits</a:t>
            </a:r>
            <a:endParaRPr lang="en-US" dirty="0"/>
          </a:p>
        </p:txBody>
      </p:sp>
      <p:sp>
        <p:nvSpPr>
          <p:cNvPr id="3" name="Text Placeholder 2"/>
          <p:cNvSpPr>
            <a:spLocks noGrp="1"/>
          </p:cNvSpPr>
          <p:nvPr>
            <p:ph type="body" idx="1"/>
          </p:nvPr>
        </p:nvSpPr>
        <p:spPr>
          <a:xfrm>
            <a:off x="457046" y="2115980"/>
            <a:ext cx="8229600" cy="3663436"/>
          </a:xfrm>
        </p:spPr>
        <p:txBody>
          <a:bodyPr>
            <a:noAutofit/>
          </a:bodyPr>
          <a:lstStyle/>
          <a:p>
            <a:r>
              <a:rPr lang="en-US" sz="1800" dirty="0"/>
              <a:t>Education Allowance - $1,500 each academic year (can be used for instruments)</a:t>
            </a:r>
          </a:p>
          <a:p>
            <a:r>
              <a:rPr lang="en-US" sz="1800" dirty="0"/>
              <a:t>Conference allowance - $1,000 each academic year</a:t>
            </a:r>
          </a:p>
          <a:p>
            <a:r>
              <a:rPr lang="en-US" sz="1800" dirty="0"/>
              <a:t>Paid ACLS &amp; BCLS every 2 years</a:t>
            </a:r>
          </a:p>
          <a:p>
            <a:r>
              <a:rPr lang="en-US" sz="1800" dirty="0"/>
              <a:t>Reimbursed for NY Medical License Fee / PA Training License Fee</a:t>
            </a:r>
          </a:p>
          <a:p>
            <a:r>
              <a:rPr lang="en-US" sz="1800" dirty="0"/>
              <a:t>Member of Committee of Interns and Residents (CIR/SEIU</a:t>
            </a:r>
            <a:r>
              <a:rPr lang="en-US" sz="1800" dirty="0" smtClean="0"/>
              <a:t>)</a:t>
            </a:r>
          </a:p>
          <a:p>
            <a:pPr lvl="1"/>
            <a:r>
              <a:rPr lang="en-US" sz="1800" dirty="0" smtClean="0"/>
              <a:t>Medical, Dental, and Vision</a:t>
            </a:r>
          </a:p>
          <a:p>
            <a:pPr lvl="2"/>
            <a:r>
              <a:rPr lang="en-US" sz="1800" dirty="0" smtClean="0"/>
              <a:t>Meal allowance - $1530 per year</a:t>
            </a:r>
          </a:p>
          <a:p>
            <a:r>
              <a:rPr lang="en-US" sz="1800" dirty="0" smtClean="0"/>
              <a:t>Time off</a:t>
            </a:r>
          </a:p>
          <a:p>
            <a:pPr lvl="1"/>
            <a:r>
              <a:rPr lang="en-US" sz="1800" dirty="0" smtClean="0"/>
              <a:t>12 sick days/year</a:t>
            </a:r>
          </a:p>
          <a:p>
            <a:pPr lvl="1"/>
            <a:r>
              <a:rPr lang="en-US" sz="1800" dirty="0" smtClean="0"/>
              <a:t>4 personal days/year</a:t>
            </a:r>
          </a:p>
          <a:p>
            <a:pPr lvl="1"/>
            <a:r>
              <a:rPr lang="en-US" sz="1800" dirty="0" smtClean="0"/>
              <a:t>4 total weeks of vacation</a:t>
            </a:r>
            <a:endParaRPr lang="en-US" sz="1800" dirty="0"/>
          </a:p>
        </p:txBody>
      </p:sp>
    </p:spTree>
    <p:extLst>
      <p:ext uri="{BB962C8B-B14F-4D97-AF65-F5344CB8AC3E}">
        <p14:creationId xmlns:p14="http://schemas.microsoft.com/office/powerpoint/2010/main" val="169292083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273" y="1034519"/>
            <a:ext cx="8422877" cy="1143007"/>
          </a:xfrm>
        </p:spPr>
        <p:txBody>
          <a:bodyPr>
            <a:normAutofit/>
          </a:bodyPr>
          <a:lstStyle/>
          <a:p>
            <a:pPr algn="ctr"/>
            <a:r>
              <a:rPr lang="en-US" dirty="0" smtClean="0"/>
              <a:t>Postgraduate Training</a:t>
            </a:r>
            <a:endParaRPr lang="en-US" dirty="0"/>
          </a:p>
        </p:txBody>
      </p:sp>
      <p:sp>
        <p:nvSpPr>
          <p:cNvPr id="3" name="Text Placeholder 2"/>
          <p:cNvSpPr>
            <a:spLocks noGrp="1"/>
          </p:cNvSpPr>
          <p:nvPr>
            <p:ph type="body" idx="1"/>
          </p:nvPr>
        </p:nvSpPr>
        <p:spPr>
          <a:xfrm>
            <a:off x="457046" y="2115980"/>
            <a:ext cx="4114954" cy="3663436"/>
          </a:xfrm>
        </p:spPr>
        <p:txBody>
          <a:bodyPr>
            <a:noAutofit/>
          </a:bodyPr>
          <a:lstStyle/>
          <a:p>
            <a:pPr>
              <a:spcBef>
                <a:spcPts val="0"/>
              </a:spcBef>
            </a:pPr>
            <a:r>
              <a:rPr lang="en-US" sz="1200" dirty="0" smtClean="0"/>
              <a:t>2024</a:t>
            </a:r>
          </a:p>
          <a:p>
            <a:pPr lvl="1">
              <a:spcBef>
                <a:spcPts val="0"/>
              </a:spcBef>
            </a:pPr>
            <a:r>
              <a:rPr lang="en-US" sz="1200" dirty="0"/>
              <a:t>Pediatrics – Duke Eye Center</a:t>
            </a:r>
          </a:p>
          <a:p>
            <a:pPr lvl="1">
              <a:spcBef>
                <a:spcPts val="0"/>
              </a:spcBef>
            </a:pPr>
            <a:r>
              <a:rPr lang="en-US" sz="1200" dirty="0"/>
              <a:t>Vitreoretinal Surgery – UCSF</a:t>
            </a:r>
          </a:p>
          <a:p>
            <a:pPr lvl="1">
              <a:spcBef>
                <a:spcPts val="0"/>
              </a:spcBef>
            </a:pPr>
            <a:r>
              <a:rPr lang="en-US" sz="1200" dirty="0"/>
              <a:t>Cataract &amp; Refractive Surgery – Weill Cornell Medicine</a:t>
            </a:r>
          </a:p>
          <a:p>
            <a:pPr>
              <a:spcBef>
                <a:spcPts val="0"/>
              </a:spcBef>
            </a:pPr>
            <a:r>
              <a:rPr lang="en-US" sz="1200" dirty="0" smtClean="0"/>
              <a:t>2023</a:t>
            </a:r>
          </a:p>
          <a:p>
            <a:pPr lvl="1">
              <a:spcBef>
                <a:spcPts val="0"/>
              </a:spcBef>
            </a:pPr>
            <a:r>
              <a:rPr lang="en-US" sz="1200" dirty="0"/>
              <a:t>Cornea – UCLA/</a:t>
            </a:r>
            <a:r>
              <a:rPr lang="en-US" sz="1200" dirty="0" err="1"/>
              <a:t>Doheny</a:t>
            </a:r>
            <a:r>
              <a:rPr lang="en-US" sz="1200" dirty="0"/>
              <a:t> Eye Institute</a:t>
            </a:r>
          </a:p>
          <a:p>
            <a:pPr lvl="1">
              <a:spcBef>
                <a:spcPts val="0"/>
              </a:spcBef>
            </a:pPr>
            <a:r>
              <a:rPr lang="en-US" sz="1200" dirty="0"/>
              <a:t>Glaucoma – MEETH</a:t>
            </a:r>
          </a:p>
          <a:p>
            <a:pPr lvl="1">
              <a:spcBef>
                <a:spcPts val="0"/>
              </a:spcBef>
            </a:pPr>
            <a:r>
              <a:rPr lang="en-US" sz="1200" dirty="0"/>
              <a:t>Cataract &amp; Refractive Surgery – </a:t>
            </a:r>
            <a:r>
              <a:rPr lang="en-US" sz="1200" dirty="0" err="1"/>
              <a:t>Woolfson</a:t>
            </a:r>
            <a:r>
              <a:rPr lang="en-US" sz="1200" dirty="0"/>
              <a:t> Eye Institute</a:t>
            </a:r>
          </a:p>
          <a:p>
            <a:pPr>
              <a:spcBef>
                <a:spcPts val="0"/>
              </a:spcBef>
            </a:pPr>
            <a:r>
              <a:rPr lang="en-US" sz="1200" dirty="0" smtClean="0"/>
              <a:t>2022</a:t>
            </a:r>
          </a:p>
          <a:p>
            <a:pPr lvl="1">
              <a:spcBef>
                <a:spcPts val="0"/>
              </a:spcBef>
            </a:pPr>
            <a:r>
              <a:rPr lang="en-US" sz="1200" dirty="0"/>
              <a:t>Anterior Segment – SUNY Downstate</a:t>
            </a:r>
          </a:p>
          <a:p>
            <a:pPr lvl="1">
              <a:spcBef>
                <a:spcPts val="0"/>
              </a:spcBef>
            </a:pPr>
            <a:r>
              <a:rPr lang="en-US" sz="1200" dirty="0"/>
              <a:t>Pediatrics – Northwestern University</a:t>
            </a:r>
          </a:p>
          <a:p>
            <a:pPr lvl="1">
              <a:spcBef>
                <a:spcPts val="0"/>
              </a:spcBef>
            </a:pPr>
            <a:r>
              <a:rPr lang="en-US" sz="1200" dirty="0"/>
              <a:t>Refractive Surgery Alliance – Correct Vision Laser Institute </a:t>
            </a:r>
          </a:p>
          <a:p>
            <a:pPr>
              <a:spcBef>
                <a:spcPts val="0"/>
              </a:spcBef>
            </a:pPr>
            <a:r>
              <a:rPr lang="en-US" sz="1200" dirty="0" smtClean="0"/>
              <a:t>2021</a:t>
            </a:r>
          </a:p>
          <a:p>
            <a:pPr lvl="1">
              <a:spcBef>
                <a:spcPts val="0"/>
              </a:spcBef>
            </a:pPr>
            <a:r>
              <a:rPr lang="en-US" sz="1200" dirty="0"/>
              <a:t>Uveitis – Mass Eye Research and Surgery Institute</a:t>
            </a:r>
          </a:p>
          <a:p>
            <a:pPr lvl="1">
              <a:spcBef>
                <a:spcPts val="0"/>
              </a:spcBef>
            </a:pPr>
            <a:r>
              <a:rPr lang="en-US" sz="1200" dirty="0"/>
              <a:t>Refractive Surgery – Private Practice</a:t>
            </a:r>
          </a:p>
          <a:p>
            <a:pPr lvl="1">
              <a:spcBef>
                <a:spcPts val="0"/>
              </a:spcBef>
            </a:pPr>
            <a:r>
              <a:rPr lang="en-US" sz="1200" dirty="0"/>
              <a:t>Anterior Segment – Willis </a:t>
            </a:r>
            <a:r>
              <a:rPr lang="en-US" sz="1200" dirty="0" err="1"/>
              <a:t>Knighton</a:t>
            </a:r>
            <a:r>
              <a:rPr lang="en-US" sz="1200" dirty="0"/>
              <a:t> Eye Institute</a:t>
            </a:r>
          </a:p>
          <a:p>
            <a:pPr>
              <a:spcBef>
                <a:spcPts val="0"/>
              </a:spcBef>
            </a:pPr>
            <a:r>
              <a:rPr lang="en-US" sz="1200" dirty="0" smtClean="0"/>
              <a:t>2020</a:t>
            </a:r>
          </a:p>
          <a:p>
            <a:pPr lvl="1">
              <a:spcBef>
                <a:spcPts val="0"/>
              </a:spcBef>
            </a:pPr>
            <a:r>
              <a:rPr lang="en-US" sz="1200" dirty="0"/>
              <a:t>Surgical Retina – The University of Texas Medical Branch / MD Anderson</a:t>
            </a:r>
          </a:p>
          <a:p>
            <a:pPr lvl="1">
              <a:spcBef>
                <a:spcPts val="0"/>
              </a:spcBef>
            </a:pPr>
            <a:r>
              <a:rPr lang="en-US" sz="1200" dirty="0"/>
              <a:t>Glaucoma - MEETH</a:t>
            </a:r>
          </a:p>
          <a:p>
            <a:pPr lvl="1">
              <a:spcBef>
                <a:spcPts val="0"/>
              </a:spcBef>
            </a:pPr>
            <a:r>
              <a:rPr lang="en-US" sz="1200" dirty="0"/>
              <a:t>Glaucoma – MUSC Storm </a:t>
            </a:r>
            <a:r>
              <a:rPr lang="en-US" sz="1200" dirty="0" smtClean="0"/>
              <a:t>Eye</a:t>
            </a:r>
            <a:endParaRPr lang="en-US" sz="1200" dirty="0"/>
          </a:p>
        </p:txBody>
      </p:sp>
      <p:sp>
        <p:nvSpPr>
          <p:cNvPr id="4" name="Text Placeholder 2"/>
          <p:cNvSpPr txBox="1">
            <a:spLocks/>
          </p:cNvSpPr>
          <p:nvPr/>
        </p:nvSpPr>
        <p:spPr>
          <a:xfrm>
            <a:off x="4618736" y="2127705"/>
            <a:ext cx="4114954" cy="36634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hangingPunct="1">
              <a:spcBef>
                <a:spcPts val="0"/>
              </a:spcBef>
            </a:pPr>
            <a:r>
              <a:rPr lang="en-US" sz="1200" dirty="0" smtClean="0"/>
              <a:t>2019</a:t>
            </a:r>
          </a:p>
          <a:p>
            <a:pPr lvl="1" hangingPunct="1">
              <a:spcBef>
                <a:spcPts val="0"/>
              </a:spcBef>
            </a:pPr>
            <a:r>
              <a:rPr lang="en-US" sz="1200" dirty="0"/>
              <a:t>Anterior Segment - Kentucky Eye Institute</a:t>
            </a:r>
          </a:p>
          <a:p>
            <a:pPr lvl="1" hangingPunct="1">
              <a:spcBef>
                <a:spcPts val="0"/>
              </a:spcBef>
            </a:pPr>
            <a:r>
              <a:rPr lang="en-US" sz="1200" dirty="0" err="1"/>
              <a:t>Oculoplastics</a:t>
            </a:r>
            <a:r>
              <a:rPr lang="en-US" sz="1200" dirty="0"/>
              <a:t>/Anterior Segment - Akron, Ohio</a:t>
            </a:r>
          </a:p>
          <a:p>
            <a:pPr lvl="1" hangingPunct="1">
              <a:spcBef>
                <a:spcPts val="0"/>
              </a:spcBef>
            </a:pPr>
            <a:r>
              <a:rPr lang="en-US" sz="1200" dirty="0"/>
              <a:t>Cornea - Manhattan Eye and Ear (MEETH</a:t>
            </a:r>
          </a:p>
          <a:p>
            <a:pPr hangingPunct="1">
              <a:spcBef>
                <a:spcPts val="0"/>
              </a:spcBef>
            </a:pPr>
            <a:r>
              <a:rPr lang="en-US" sz="1200" dirty="0" smtClean="0"/>
              <a:t>2018</a:t>
            </a:r>
          </a:p>
          <a:p>
            <a:pPr lvl="1" hangingPunct="1">
              <a:spcBef>
                <a:spcPts val="0"/>
              </a:spcBef>
            </a:pPr>
            <a:r>
              <a:rPr lang="en-US" sz="1200" dirty="0"/>
              <a:t>Surgical retina – Brooklyn Eye Group</a:t>
            </a:r>
          </a:p>
          <a:p>
            <a:pPr lvl="1" hangingPunct="1">
              <a:spcBef>
                <a:spcPts val="0"/>
              </a:spcBef>
            </a:pPr>
            <a:r>
              <a:rPr lang="en-US" sz="1200" dirty="0"/>
              <a:t>Medical retina – Koch Eye Associates </a:t>
            </a:r>
          </a:p>
          <a:p>
            <a:pPr lvl="1" hangingPunct="1">
              <a:spcBef>
                <a:spcPts val="0"/>
              </a:spcBef>
            </a:pPr>
            <a:r>
              <a:rPr lang="en-US" sz="1200" dirty="0"/>
              <a:t>Glaucoma - MEETH</a:t>
            </a:r>
          </a:p>
          <a:p>
            <a:pPr hangingPunct="1">
              <a:spcBef>
                <a:spcPts val="0"/>
              </a:spcBef>
            </a:pPr>
            <a:r>
              <a:rPr lang="en-US" sz="1200" dirty="0" smtClean="0"/>
              <a:t>2017</a:t>
            </a:r>
          </a:p>
          <a:p>
            <a:pPr lvl="1" hangingPunct="1">
              <a:spcBef>
                <a:spcPts val="0"/>
              </a:spcBef>
            </a:pPr>
            <a:r>
              <a:rPr lang="en-US" sz="1200" dirty="0"/>
              <a:t>Surgical Retina – National Retina Institute</a:t>
            </a:r>
          </a:p>
          <a:p>
            <a:pPr lvl="1" hangingPunct="1">
              <a:spcBef>
                <a:spcPts val="0"/>
              </a:spcBef>
            </a:pPr>
            <a:r>
              <a:rPr lang="en-US" sz="1200" dirty="0"/>
              <a:t>Surgical Retina - Vitreoretinal Foundation</a:t>
            </a:r>
          </a:p>
          <a:p>
            <a:pPr hangingPunct="1">
              <a:spcBef>
                <a:spcPts val="0"/>
              </a:spcBef>
            </a:pPr>
            <a:r>
              <a:rPr lang="en-US" sz="1200" dirty="0" smtClean="0"/>
              <a:t>2016</a:t>
            </a:r>
          </a:p>
          <a:p>
            <a:pPr lvl="1" hangingPunct="1">
              <a:spcBef>
                <a:spcPts val="0"/>
              </a:spcBef>
            </a:pPr>
            <a:r>
              <a:rPr lang="en-US" sz="1200" dirty="0"/>
              <a:t>Glaucoma – University of Wisconsin</a:t>
            </a:r>
          </a:p>
          <a:p>
            <a:pPr hangingPunct="1">
              <a:spcBef>
                <a:spcPts val="0"/>
              </a:spcBef>
            </a:pPr>
            <a:r>
              <a:rPr lang="en-US" sz="1200" dirty="0" smtClean="0"/>
              <a:t>2015</a:t>
            </a:r>
          </a:p>
          <a:p>
            <a:pPr lvl="1" hangingPunct="1">
              <a:spcBef>
                <a:spcPts val="0"/>
              </a:spcBef>
            </a:pPr>
            <a:r>
              <a:rPr lang="en-US" sz="1200" dirty="0"/>
              <a:t>Pediatrics - Northwestern University </a:t>
            </a:r>
          </a:p>
          <a:p>
            <a:pPr lvl="1" hangingPunct="1">
              <a:spcBef>
                <a:spcPts val="0"/>
              </a:spcBef>
            </a:pPr>
            <a:r>
              <a:rPr lang="en-US" sz="1200" dirty="0"/>
              <a:t>Glaucoma - Bascom Palmer Eye </a:t>
            </a:r>
            <a:r>
              <a:rPr lang="en-US" sz="1200" dirty="0" smtClean="0"/>
              <a:t>Institute</a:t>
            </a:r>
          </a:p>
          <a:p>
            <a:pPr hangingPunct="1">
              <a:spcBef>
                <a:spcPts val="0"/>
              </a:spcBef>
            </a:pPr>
            <a:r>
              <a:rPr lang="en-US" sz="1200" dirty="0" smtClean="0"/>
              <a:t>2014</a:t>
            </a:r>
          </a:p>
          <a:p>
            <a:pPr lvl="1" hangingPunct="1">
              <a:spcBef>
                <a:spcPts val="0"/>
              </a:spcBef>
            </a:pPr>
            <a:r>
              <a:rPr lang="en-US" sz="1200" dirty="0"/>
              <a:t>Surgical Retina – Retina Associates of Pittsburgh </a:t>
            </a:r>
          </a:p>
          <a:p>
            <a:pPr lvl="1" hangingPunct="1">
              <a:spcBef>
                <a:spcPts val="0"/>
              </a:spcBef>
            </a:pPr>
            <a:r>
              <a:rPr lang="en-US" sz="1200" dirty="0"/>
              <a:t>Medical Retina - Koch Eye Associates </a:t>
            </a:r>
          </a:p>
          <a:p>
            <a:pPr hangingPunct="1">
              <a:spcBef>
                <a:spcPts val="0"/>
              </a:spcBef>
            </a:pPr>
            <a:r>
              <a:rPr lang="en-US" sz="1200" dirty="0" smtClean="0"/>
              <a:t>2013</a:t>
            </a:r>
          </a:p>
          <a:p>
            <a:pPr lvl="1" hangingPunct="1">
              <a:spcBef>
                <a:spcPts val="0"/>
              </a:spcBef>
            </a:pPr>
            <a:r>
              <a:rPr lang="en-US" sz="1200" dirty="0"/>
              <a:t>Pediatrics – Wills Eye Hospital</a:t>
            </a:r>
          </a:p>
          <a:p>
            <a:pPr lvl="1" hangingPunct="1">
              <a:spcBef>
                <a:spcPts val="0"/>
              </a:spcBef>
            </a:pPr>
            <a:r>
              <a:rPr lang="en-US" sz="1200" dirty="0"/>
              <a:t>Anterior Segment - Koch Eye Associates </a:t>
            </a:r>
          </a:p>
          <a:p>
            <a:pPr hangingPunct="1">
              <a:spcBef>
                <a:spcPts val="0"/>
              </a:spcBef>
            </a:pPr>
            <a:r>
              <a:rPr lang="en-US" sz="1200" dirty="0" smtClean="0"/>
              <a:t>2012</a:t>
            </a:r>
          </a:p>
          <a:p>
            <a:pPr lvl="1" hangingPunct="1">
              <a:spcBef>
                <a:spcPts val="0"/>
              </a:spcBef>
            </a:pPr>
            <a:r>
              <a:rPr lang="en-US" sz="1200" dirty="0"/>
              <a:t>Medical retina - Koch Eye Associates </a:t>
            </a:r>
          </a:p>
          <a:p>
            <a:pPr lvl="1" hangingPunct="1">
              <a:spcBef>
                <a:spcPts val="0"/>
              </a:spcBef>
            </a:pPr>
            <a:r>
              <a:rPr lang="en-US" sz="1200" dirty="0"/>
              <a:t>Surgical retina – Retina Institute of </a:t>
            </a:r>
            <a:r>
              <a:rPr lang="en-US" sz="1200" dirty="0" smtClean="0"/>
              <a:t>Hawaii</a:t>
            </a:r>
            <a:endParaRPr lang="en-US" sz="1200" dirty="0"/>
          </a:p>
        </p:txBody>
      </p:sp>
    </p:spTree>
    <p:extLst>
      <p:ext uri="{BB962C8B-B14F-4D97-AF65-F5344CB8AC3E}">
        <p14:creationId xmlns:p14="http://schemas.microsoft.com/office/powerpoint/2010/main" val="98079856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273" y="1034519"/>
            <a:ext cx="8422877" cy="1143007"/>
          </a:xfrm>
        </p:spPr>
        <p:txBody>
          <a:bodyPr>
            <a:normAutofit/>
          </a:bodyPr>
          <a:lstStyle/>
          <a:p>
            <a:pPr algn="ctr"/>
            <a:r>
              <a:rPr lang="en-US" dirty="0" smtClean="0"/>
              <a:t>Contact Information</a:t>
            </a:r>
            <a:endParaRPr lang="en-US" dirty="0"/>
          </a:p>
        </p:txBody>
      </p:sp>
      <p:sp>
        <p:nvSpPr>
          <p:cNvPr id="3" name="Text Placeholder 2"/>
          <p:cNvSpPr>
            <a:spLocks noGrp="1"/>
          </p:cNvSpPr>
          <p:nvPr>
            <p:ph type="body" idx="1"/>
          </p:nvPr>
        </p:nvSpPr>
        <p:spPr>
          <a:xfrm>
            <a:off x="457046" y="2115980"/>
            <a:ext cx="8229600" cy="3663436"/>
          </a:xfrm>
        </p:spPr>
        <p:txBody>
          <a:bodyPr>
            <a:noAutofit/>
          </a:bodyPr>
          <a:lstStyle/>
          <a:p>
            <a:r>
              <a:rPr lang="en-US" dirty="0" smtClean="0"/>
              <a:t>Program Coordinator: Ms. Amber Johnson</a:t>
            </a:r>
          </a:p>
          <a:p>
            <a:r>
              <a:rPr lang="en-US" dirty="0" smtClean="0"/>
              <a:t>327 Beach 19</a:t>
            </a:r>
            <a:r>
              <a:rPr lang="en-US" baseline="30000" dirty="0" smtClean="0"/>
              <a:t>th</a:t>
            </a:r>
            <a:r>
              <a:rPr lang="en-US" dirty="0" smtClean="0"/>
              <a:t> Street, Far Rockaway, NY 11691</a:t>
            </a:r>
          </a:p>
          <a:p>
            <a:r>
              <a:rPr lang="en-US" dirty="0" smtClean="0"/>
              <a:t>Email: ajohnson@ehs.org</a:t>
            </a:r>
            <a:endParaRPr lang="en-US" dirty="0"/>
          </a:p>
        </p:txBody>
      </p:sp>
    </p:spTree>
    <p:extLst>
      <p:ext uri="{BB962C8B-B14F-4D97-AF65-F5344CB8AC3E}">
        <p14:creationId xmlns:p14="http://schemas.microsoft.com/office/powerpoint/2010/main" val="55369491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30;p21">
            <a:extLst>
              <a:ext uri="{FF2B5EF4-FFF2-40B4-BE49-F238E27FC236}">
                <a16:creationId xmlns:a16="http://schemas.microsoft.com/office/drawing/2014/main" id="{9A607115-14CE-A669-2A1F-69B73332EAE9}"/>
              </a:ext>
            </a:extLst>
          </p:cNvPr>
          <p:cNvSpPr txBox="1">
            <a:spLocks/>
          </p:cNvSpPr>
          <p:nvPr/>
        </p:nvSpPr>
        <p:spPr>
          <a:xfrm>
            <a:off x="2110719" y="682539"/>
            <a:ext cx="8421900" cy="1325700"/>
          </a:xfrm>
          <a:prstGeom prst="rect">
            <a:avLst/>
          </a:prstGeom>
          <a:noFill/>
          <a:ln>
            <a:noFill/>
          </a:ln>
        </p:spPr>
        <p:txBody>
          <a:bodyPr spcFirstLastPara="1" wrap="square" lIns="91425" tIns="45700" rIns="91425" bIns="45700" anchor="ctr" anchorCtr="0">
            <a:noAutofit/>
          </a:bodyPr>
          <a:lstStyle>
            <a:lvl1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ctr" hangingPunct="1">
              <a:buClr>
                <a:schemeClr val="dk2"/>
              </a:buClr>
              <a:buSzPts val="2800"/>
              <a:buFont typeface="Century Gothic"/>
              <a:buNone/>
            </a:pPr>
            <a:r>
              <a:rPr lang="en-US" sz="2800" dirty="0">
                <a:solidFill>
                  <a:schemeClr val="tx1"/>
                </a:solidFill>
              </a:rPr>
              <a:t>Thank you and good luck! </a:t>
            </a:r>
            <a:endParaRPr lang="en-US" dirty="0">
              <a:solidFill>
                <a:schemeClr val="tx1"/>
              </a:solidFill>
            </a:endParaRPr>
          </a:p>
        </p:txBody>
      </p:sp>
      <p:pic>
        <p:nvPicPr>
          <p:cNvPr id="3" name="Picture 2" descr="A group of people posing for a photo on a rooftop&#10;&#10;Description automatically generated">
            <a:extLst>
              <a:ext uri="{FF2B5EF4-FFF2-40B4-BE49-F238E27FC236}">
                <a16:creationId xmlns:a16="http://schemas.microsoft.com/office/drawing/2014/main" id="{D7877495-CEED-D2A2-2F41-9566533E9A46}"/>
              </a:ext>
            </a:extLst>
          </p:cNvPr>
          <p:cNvPicPr>
            <a:picLocks noChangeAspect="1"/>
          </p:cNvPicPr>
          <p:nvPr/>
        </p:nvPicPr>
        <p:blipFill rotWithShape="1">
          <a:blip r:embed="rId2"/>
          <a:srcRect t="1" b="29152"/>
          <a:stretch/>
        </p:blipFill>
        <p:spPr>
          <a:xfrm>
            <a:off x="0" y="3840480"/>
            <a:ext cx="3242443" cy="3017520"/>
          </a:xfrm>
          <a:prstGeom prst="rect">
            <a:avLst/>
          </a:prstGeom>
        </p:spPr>
      </p:pic>
      <p:pic>
        <p:nvPicPr>
          <p:cNvPr id="4" name="Picture 3" descr="A group of people posing for a photo&#10;&#10;Description automatically generated">
            <a:extLst>
              <a:ext uri="{FF2B5EF4-FFF2-40B4-BE49-F238E27FC236}">
                <a16:creationId xmlns:a16="http://schemas.microsoft.com/office/drawing/2014/main" id="{F03684C1-E15E-516B-BBF7-48A99E3B80BA}"/>
              </a:ext>
            </a:extLst>
          </p:cNvPr>
          <p:cNvPicPr>
            <a:picLocks noChangeAspect="1"/>
          </p:cNvPicPr>
          <p:nvPr/>
        </p:nvPicPr>
        <p:blipFill>
          <a:blip r:embed="rId3"/>
          <a:stretch>
            <a:fillRect/>
          </a:stretch>
        </p:blipFill>
        <p:spPr>
          <a:xfrm>
            <a:off x="0" y="1612731"/>
            <a:ext cx="4469954" cy="3035370"/>
          </a:xfrm>
          <a:prstGeom prst="rect">
            <a:avLst/>
          </a:prstGeom>
        </p:spPr>
      </p:pic>
      <p:pic>
        <p:nvPicPr>
          <p:cNvPr id="5" name="Picture 4" descr="A group of people posing for a photo&#10;&#10;Description automatically generated">
            <a:extLst>
              <a:ext uri="{FF2B5EF4-FFF2-40B4-BE49-F238E27FC236}">
                <a16:creationId xmlns:a16="http://schemas.microsoft.com/office/drawing/2014/main" id="{E3647C3C-55E9-2B63-7F47-8BEEC7315E77}"/>
              </a:ext>
            </a:extLst>
          </p:cNvPr>
          <p:cNvPicPr>
            <a:picLocks noChangeAspect="1"/>
          </p:cNvPicPr>
          <p:nvPr/>
        </p:nvPicPr>
        <p:blipFill>
          <a:blip r:embed="rId4"/>
          <a:stretch>
            <a:fillRect/>
          </a:stretch>
        </p:blipFill>
        <p:spPr>
          <a:xfrm>
            <a:off x="4469954" y="1612731"/>
            <a:ext cx="4659762" cy="2442164"/>
          </a:xfrm>
          <a:prstGeom prst="rect">
            <a:avLst/>
          </a:prstGeom>
        </p:spPr>
      </p:pic>
      <p:pic>
        <p:nvPicPr>
          <p:cNvPr id="6" name="Picture 5" descr="A group of people sitting at a table&#10;&#10;Description automatically generated">
            <a:extLst>
              <a:ext uri="{FF2B5EF4-FFF2-40B4-BE49-F238E27FC236}">
                <a16:creationId xmlns:a16="http://schemas.microsoft.com/office/drawing/2014/main" id="{3E98CCEA-6C61-FC97-A5B3-452F417E3A64}"/>
              </a:ext>
            </a:extLst>
          </p:cNvPr>
          <p:cNvPicPr>
            <a:picLocks noChangeAspect="1"/>
          </p:cNvPicPr>
          <p:nvPr/>
        </p:nvPicPr>
        <p:blipFill>
          <a:blip r:embed="rId5"/>
          <a:stretch>
            <a:fillRect/>
          </a:stretch>
        </p:blipFill>
        <p:spPr>
          <a:xfrm>
            <a:off x="5254402" y="3951514"/>
            <a:ext cx="3875314" cy="2906486"/>
          </a:xfrm>
          <a:prstGeom prst="rect">
            <a:avLst/>
          </a:prstGeom>
        </p:spPr>
      </p:pic>
      <p:pic>
        <p:nvPicPr>
          <p:cNvPr id="7" name="Picture 6">
            <a:extLst>
              <a:ext uri="{FF2B5EF4-FFF2-40B4-BE49-F238E27FC236}">
                <a16:creationId xmlns:a16="http://schemas.microsoft.com/office/drawing/2014/main" id="{E6DEEDA1-A031-28EB-3007-F7F18D9479B8}"/>
              </a:ext>
            </a:extLst>
          </p:cNvPr>
          <p:cNvPicPr>
            <a:picLocks noChangeAspect="1"/>
          </p:cNvPicPr>
          <p:nvPr/>
        </p:nvPicPr>
        <p:blipFill>
          <a:blip r:embed="rId6"/>
          <a:stretch>
            <a:fillRect/>
          </a:stretch>
        </p:blipFill>
        <p:spPr>
          <a:xfrm>
            <a:off x="3074193" y="3951055"/>
            <a:ext cx="2180210" cy="2906946"/>
          </a:xfrm>
          <a:prstGeom prst="rect">
            <a:avLst/>
          </a:prstGeom>
        </p:spPr>
      </p:pic>
    </p:spTree>
    <p:extLst>
      <p:ext uri="{BB962C8B-B14F-4D97-AF65-F5344CB8AC3E}">
        <p14:creationId xmlns:p14="http://schemas.microsoft.com/office/powerpoint/2010/main" val="2660377593"/>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4200" b="1"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97</TotalTime>
  <Words>1495</Words>
  <Application>Microsoft Office PowerPoint</Application>
  <PresentationFormat>On-screen Show (4:3)</PresentationFormat>
  <Paragraphs>234</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Century Gothic</vt:lpstr>
      <vt:lpstr>Helvetica</vt:lpstr>
      <vt:lpstr>Noto Sans Symbols</vt:lpstr>
      <vt:lpstr>Office Theme</vt:lpstr>
      <vt:lpstr>PowerPoint Presentation</vt:lpstr>
      <vt:lpstr>A Message From Our Director</vt:lpstr>
      <vt:lpstr>Program Overview</vt:lpstr>
      <vt:lpstr>Faculty</vt:lpstr>
      <vt:lpstr>Fellowship Match - 2023</vt:lpstr>
      <vt:lpstr>Our Residents – Class of 2025</vt:lpstr>
      <vt:lpstr>Our Residents – Class of 2026</vt:lpstr>
      <vt:lpstr>Our Residents – Class of 2027</vt:lpstr>
      <vt:lpstr>Our Residents – Class of 2028</vt:lpstr>
      <vt:lpstr>Newly Acquired – ACGME Accreditation</vt:lpstr>
      <vt:lpstr>Rotation Sites</vt:lpstr>
      <vt:lpstr>PowerPoint Presentation</vt:lpstr>
      <vt:lpstr>Off-Site Rotations</vt:lpstr>
      <vt:lpstr>On-Call Schedule</vt:lpstr>
      <vt:lpstr>Resident Education</vt:lpstr>
      <vt:lpstr>Research Opportunities</vt:lpstr>
      <vt:lpstr>Integrated Intern Year</vt:lpstr>
      <vt:lpstr>House Staff Benefits</vt:lpstr>
      <vt:lpstr>Postgraduate Training</vt:lpstr>
      <vt:lpstr>Contact Information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Booth</dc:creator>
  <cp:lastModifiedBy>Rachel Booth</cp:lastModifiedBy>
  <cp:revision>9</cp:revision>
  <dcterms:modified xsi:type="dcterms:W3CDTF">2024-07-08T21:12:34Z</dcterms:modified>
</cp:coreProperties>
</file>